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</p:sldMasterIdLst>
  <p:notesMasterIdLst>
    <p:notesMasterId r:id="rId135"/>
  </p:notesMasterIdLst>
  <p:sldIdLst>
    <p:sldId id="256" r:id="rId3"/>
    <p:sldId id="1866" r:id="rId4"/>
    <p:sldId id="1981" r:id="rId5"/>
    <p:sldId id="1984" r:id="rId6"/>
    <p:sldId id="295" r:id="rId7"/>
    <p:sldId id="912" r:id="rId8"/>
    <p:sldId id="987" r:id="rId9"/>
    <p:sldId id="913" r:id="rId10"/>
    <p:sldId id="919" r:id="rId11"/>
    <p:sldId id="915" r:id="rId12"/>
    <p:sldId id="916" r:id="rId13"/>
    <p:sldId id="914" r:id="rId14"/>
    <p:sldId id="918" r:id="rId15"/>
    <p:sldId id="917" r:id="rId16"/>
    <p:sldId id="920" r:id="rId17"/>
    <p:sldId id="922" r:id="rId18"/>
    <p:sldId id="923" r:id="rId19"/>
    <p:sldId id="945" r:id="rId20"/>
    <p:sldId id="946" r:id="rId21"/>
    <p:sldId id="947" r:id="rId22"/>
    <p:sldId id="921" r:id="rId23"/>
    <p:sldId id="933" r:id="rId24"/>
    <p:sldId id="934" r:id="rId25"/>
    <p:sldId id="935" r:id="rId26"/>
    <p:sldId id="936" r:id="rId27"/>
    <p:sldId id="937" r:id="rId28"/>
    <p:sldId id="938" r:id="rId29"/>
    <p:sldId id="948" r:id="rId30"/>
    <p:sldId id="940" r:id="rId31"/>
    <p:sldId id="942" r:id="rId32"/>
    <p:sldId id="943" r:id="rId33"/>
    <p:sldId id="944" r:id="rId34"/>
    <p:sldId id="956" r:id="rId35"/>
    <p:sldId id="957" r:id="rId36"/>
    <p:sldId id="958" r:id="rId37"/>
    <p:sldId id="959" r:id="rId38"/>
    <p:sldId id="1982" r:id="rId39"/>
    <p:sldId id="365" r:id="rId40"/>
    <p:sldId id="259" r:id="rId41"/>
    <p:sldId id="260" r:id="rId42"/>
    <p:sldId id="257" r:id="rId43"/>
    <p:sldId id="258" r:id="rId44"/>
    <p:sldId id="261" r:id="rId45"/>
    <p:sldId id="262" r:id="rId46"/>
    <p:sldId id="275" r:id="rId47"/>
    <p:sldId id="276" r:id="rId48"/>
    <p:sldId id="277" r:id="rId49"/>
    <p:sldId id="280" r:id="rId50"/>
    <p:sldId id="278" r:id="rId51"/>
    <p:sldId id="279" r:id="rId52"/>
    <p:sldId id="274" r:id="rId53"/>
    <p:sldId id="263" r:id="rId54"/>
    <p:sldId id="366" r:id="rId55"/>
    <p:sldId id="367" r:id="rId56"/>
    <p:sldId id="368" r:id="rId57"/>
    <p:sldId id="369" r:id="rId58"/>
    <p:sldId id="370" r:id="rId59"/>
    <p:sldId id="371" r:id="rId60"/>
    <p:sldId id="373" r:id="rId61"/>
    <p:sldId id="297" r:id="rId62"/>
    <p:sldId id="301" r:id="rId63"/>
    <p:sldId id="390" r:id="rId64"/>
    <p:sldId id="268" r:id="rId65"/>
    <p:sldId id="269" r:id="rId66"/>
    <p:sldId id="270" r:id="rId67"/>
    <p:sldId id="271" r:id="rId68"/>
    <p:sldId id="272" r:id="rId69"/>
    <p:sldId id="273" r:id="rId70"/>
    <p:sldId id="391" r:id="rId71"/>
    <p:sldId id="281" r:id="rId72"/>
    <p:sldId id="392" r:id="rId73"/>
    <p:sldId id="267" r:id="rId74"/>
    <p:sldId id="393" r:id="rId75"/>
    <p:sldId id="394" r:id="rId76"/>
    <p:sldId id="395" r:id="rId77"/>
    <p:sldId id="396" r:id="rId78"/>
    <p:sldId id="397" r:id="rId79"/>
    <p:sldId id="398" r:id="rId80"/>
    <p:sldId id="399" r:id="rId81"/>
    <p:sldId id="400" r:id="rId82"/>
    <p:sldId id="401" r:id="rId83"/>
    <p:sldId id="402" r:id="rId84"/>
    <p:sldId id="1983" r:id="rId85"/>
    <p:sldId id="323" r:id="rId86"/>
    <p:sldId id="324" r:id="rId87"/>
    <p:sldId id="325" r:id="rId88"/>
    <p:sldId id="326" r:id="rId89"/>
    <p:sldId id="403" r:id="rId90"/>
    <p:sldId id="265" r:id="rId91"/>
    <p:sldId id="266" r:id="rId92"/>
    <p:sldId id="289" r:id="rId93"/>
    <p:sldId id="310" r:id="rId94"/>
    <p:sldId id="291" r:id="rId95"/>
    <p:sldId id="302" r:id="rId96"/>
    <p:sldId id="303" r:id="rId97"/>
    <p:sldId id="304" r:id="rId98"/>
    <p:sldId id="305" r:id="rId99"/>
    <p:sldId id="306" r:id="rId100"/>
    <p:sldId id="307" r:id="rId101"/>
    <p:sldId id="311" r:id="rId102"/>
    <p:sldId id="308" r:id="rId103"/>
    <p:sldId id="1985" r:id="rId104"/>
    <p:sldId id="1986" r:id="rId105"/>
    <p:sldId id="327" r:id="rId106"/>
    <p:sldId id="312" r:id="rId107"/>
    <p:sldId id="313" r:id="rId108"/>
    <p:sldId id="314" r:id="rId109"/>
    <p:sldId id="315" r:id="rId110"/>
    <p:sldId id="316" r:id="rId111"/>
    <p:sldId id="317" r:id="rId112"/>
    <p:sldId id="318" r:id="rId113"/>
    <p:sldId id="319" r:id="rId114"/>
    <p:sldId id="321" r:id="rId115"/>
    <p:sldId id="322" r:id="rId116"/>
    <p:sldId id="1987" r:id="rId117"/>
    <p:sldId id="1988" r:id="rId118"/>
    <p:sldId id="320" r:id="rId119"/>
    <p:sldId id="292" r:id="rId120"/>
    <p:sldId id="293" r:id="rId121"/>
    <p:sldId id="294" r:id="rId122"/>
    <p:sldId id="1989" r:id="rId123"/>
    <p:sldId id="296" r:id="rId124"/>
    <p:sldId id="1990" r:id="rId125"/>
    <p:sldId id="298" r:id="rId126"/>
    <p:sldId id="299" r:id="rId127"/>
    <p:sldId id="404" r:id="rId128"/>
    <p:sldId id="290" r:id="rId129"/>
    <p:sldId id="309" r:id="rId130"/>
    <p:sldId id="1991" r:id="rId131"/>
    <p:sldId id="1992" r:id="rId132"/>
    <p:sldId id="1993" r:id="rId133"/>
    <p:sldId id="300" r:id="rId1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8426"/>
    <a:srgbClr val="FFFFFF"/>
    <a:srgbClr val="985402"/>
    <a:srgbClr val="CA6F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414" autoAdjust="0"/>
    <p:restoredTop sz="75121" autoAdjust="0"/>
  </p:normalViewPr>
  <p:slideViewPr>
    <p:cSldViewPr snapToGrid="0">
      <p:cViewPr varScale="1">
        <p:scale>
          <a:sx n="83" d="100"/>
          <a:sy n="83" d="100"/>
        </p:scale>
        <p:origin x="92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theme" Target="theme/theme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A87C6E-B934-4E05-92CE-11838CD1E152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4DBED84C-00DD-467B-9258-D4072A339320}">
      <dgm:prSet/>
      <dgm:spPr/>
      <dgm:t>
        <a:bodyPr/>
        <a:lstStyle/>
        <a:p>
          <a:r>
            <a:rPr lang="zh-CN"/>
            <a:t>和敏捷</a:t>
          </a:r>
          <a:r>
            <a:rPr lang="en-US"/>
            <a:t>/MSF Persona/Scenario </a:t>
          </a:r>
          <a:r>
            <a:rPr lang="zh-CN"/>
            <a:t>类似</a:t>
          </a:r>
          <a:endParaRPr lang="en-US"/>
        </a:p>
      </dgm:t>
    </dgm:pt>
    <dgm:pt modelId="{8252ECEA-62AB-4828-8DA3-65022CD24637}" type="parTrans" cxnId="{99F3FDEE-BDF9-4728-A424-132E418EFC70}">
      <dgm:prSet/>
      <dgm:spPr/>
      <dgm:t>
        <a:bodyPr/>
        <a:lstStyle/>
        <a:p>
          <a:endParaRPr lang="en-US"/>
        </a:p>
      </dgm:t>
    </dgm:pt>
    <dgm:pt modelId="{C588BAC4-428C-457F-A3BA-61DCE356B7B0}" type="sibTrans" cxnId="{99F3FDEE-BDF9-4728-A424-132E418EFC70}">
      <dgm:prSet/>
      <dgm:spPr/>
      <dgm:t>
        <a:bodyPr/>
        <a:lstStyle/>
        <a:p>
          <a:endParaRPr lang="en-US"/>
        </a:p>
      </dgm:t>
    </dgm:pt>
    <dgm:pt modelId="{53DC1395-671D-462A-85F1-9042DBAEE857}">
      <dgm:prSet/>
      <dgm:spPr/>
      <dgm:t>
        <a:bodyPr/>
        <a:lstStyle/>
        <a:p>
          <a:r>
            <a:rPr lang="zh-CN"/>
            <a:t>局限性</a:t>
          </a:r>
          <a:endParaRPr lang="en-US"/>
        </a:p>
      </dgm:t>
    </dgm:pt>
    <dgm:pt modelId="{ED6853BE-FB3B-4B16-9C50-685E1737CCD0}" type="parTrans" cxnId="{30A509B7-AD71-4EE6-95EF-7B54AC6B03D9}">
      <dgm:prSet/>
      <dgm:spPr/>
      <dgm:t>
        <a:bodyPr/>
        <a:lstStyle/>
        <a:p>
          <a:endParaRPr lang="en-US"/>
        </a:p>
      </dgm:t>
    </dgm:pt>
    <dgm:pt modelId="{8516FDED-D365-4C41-AFE8-C357BA041995}" type="sibTrans" cxnId="{30A509B7-AD71-4EE6-95EF-7B54AC6B03D9}">
      <dgm:prSet/>
      <dgm:spPr/>
      <dgm:t>
        <a:bodyPr/>
        <a:lstStyle/>
        <a:p>
          <a:endParaRPr lang="en-US"/>
        </a:p>
      </dgm:t>
    </dgm:pt>
    <dgm:pt modelId="{70098AD3-5A16-4CD0-995D-EBE6D75C1CBE}">
      <dgm:prSet/>
      <dgm:spPr/>
      <dgm:t>
        <a:bodyPr/>
        <a:lstStyle/>
        <a:p>
          <a:r>
            <a:rPr lang="zh-CN"/>
            <a:t>故事</a:t>
          </a:r>
          <a:r>
            <a:rPr lang="en-US"/>
            <a:t>/</a:t>
          </a:r>
          <a:r>
            <a:rPr lang="zh-CN"/>
            <a:t>任务</a:t>
          </a:r>
          <a:r>
            <a:rPr lang="en-US"/>
            <a:t>/</a:t>
          </a:r>
          <a:r>
            <a:rPr lang="zh-CN"/>
            <a:t>场景非常适合交互式的系统。但是对其他类型的需求（算法，效率，安全性，系统）不适用。 </a:t>
          </a:r>
          <a:endParaRPr lang="en-US"/>
        </a:p>
      </dgm:t>
    </dgm:pt>
    <dgm:pt modelId="{2C90661F-8AC4-42B4-9E61-26BDD680B877}" type="parTrans" cxnId="{43FD1FD6-0FCB-43E6-B95B-FD1B3ABFA0B7}">
      <dgm:prSet/>
      <dgm:spPr/>
      <dgm:t>
        <a:bodyPr/>
        <a:lstStyle/>
        <a:p>
          <a:endParaRPr lang="en-US"/>
        </a:p>
      </dgm:t>
    </dgm:pt>
    <dgm:pt modelId="{54A2DAF0-A5C3-48FA-90B4-86C66B03274F}" type="sibTrans" cxnId="{43FD1FD6-0FCB-43E6-B95B-FD1B3ABFA0B7}">
      <dgm:prSet/>
      <dgm:spPr/>
      <dgm:t>
        <a:bodyPr/>
        <a:lstStyle/>
        <a:p>
          <a:endParaRPr lang="en-US"/>
        </a:p>
      </dgm:t>
    </dgm:pt>
    <dgm:pt modelId="{FD6528C4-B993-4C3E-B58A-A589B3936723}">
      <dgm:prSet/>
      <dgm:spPr/>
      <dgm:t>
        <a:bodyPr/>
        <a:lstStyle/>
        <a:p>
          <a:r>
            <a:rPr lang="zh-CN"/>
            <a:t>故事的粒度没有标准</a:t>
          </a:r>
          <a:endParaRPr lang="en-US"/>
        </a:p>
      </dgm:t>
    </dgm:pt>
    <dgm:pt modelId="{421A0C26-3270-4ADD-8876-5F909ACDE2A7}" type="parTrans" cxnId="{018C73CE-6688-4F3F-AE00-C2DB525E87FE}">
      <dgm:prSet/>
      <dgm:spPr/>
      <dgm:t>
        <a:bodyPr/>
        <a:lstStyle/>
        <a:p>
          <a:endParaRPr lang="en-US"/>
        </a:p>
      </dgm:t>
    </dgm:pt>
    <dgm:pt modelId="{A825E278-D54E-4863-872D-D5CE7C6722C3}" type="sibTrans" cxnId="{018C73CE-6688-4F3F-AE00-C2DB525E87FE}">
      <dgm:prSet/>
      <dgm:spPr/>
      <dgm:t>
        <a:bodyPr/>
        <a:lstStyle/>
        <a:p>
          <a:endParaRPr lang="en-US"/>
        </a:p>
      </dgm:t>
    </dgm:pt>
    <dgm:pt modelId="{161DC7CD-2A9C-494E-A3CB-C00629A94A16}">
      <dgm:prSet/>
      <dgm:spPr/>
      <dgm:t>
        <a:bodyPr/>
        <a:lstStyle/>
        <a:p>
          <a:r>
            <a:rPr lang="zh-CN"/>
            <a:t>如何把</a:t>
          </a:r>
          <a:r>
            <a:rPr lang="en-US"/>
            <a:t>UI </a:t>
          </a:r>
          <a:r>
            <a:rPr lang="zh-CN"/>
            <a:t>的细节嵌入每个故事中？</a:t>
          </a:r>
          <a:endParaRPr lang="en-US"/>
        </a:p>
      </dgm:t>
    </dgm:pt>
    <dgm:pt modelId="{6D38F0F7-DB66-42F6-920B-595460B4A01F}" type="parTrans" cxnId="{E3D6C501-8BEE-4226-9A14-E5D28E293286}">
      <dgm:prSet/>
      <dgm:spPr/>
      <dgm:t>
        <a:bodyPr/>
        <a:lstStyle/>
        <a:p>
          <a:endParaRPr lang="en-US"/>
        </a:p>
      </dgm:t>
    </dgm:pt>
    <dgm:pt modelId="{FAE97EA6-FF95-4F7C-925D-90D71F0B6597}" type="sibTrans" cxnId="{E3D6C501-8BEE-4226-9A14-E5D28E293286}">
      <dgm:prSet/>
      <dgm:spPr/>
      <dgm:t>
        <a:bodyPr/>
        <a:lstStyle/>
        <a:p>
          <a:endParaRPr lang="en-US"/>
        </a:p>
      </dgm:t>
    </dgm:pt>
    <dgm:pt modelId="{17296CB8-9C76-4A49-9F9D-0C80D092B9C7}">
      <dgm:prSet/>
      <dgm:spPr/>
      <dgm:t>
        <a:bodyPr/>
        <a:lstStyle/>
        <a:p>
          <a:r>
            <a:rPr lang="en-US"/>
            <a:t>User Case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User Case Storyboard </a:t>
          </a:r>
        </a:p>
      </dgm:t>
    </dgm:pt>
    <dgm:pt modelId="{CA409A28-5D97-4E34-AE59-1C11AECBAC79}" type="parTrans" cxnId="{F3A06BCF-670E-4C94-A6B2-664C718792BC}">
      <dgm:prSet/>
      <dgm:spPr/>
      <dgm:t>
        <a:bodyPr/>
        <a:lstStyle/>
        <a:p>
          <a:endParaRPr lang="en-US"/>
        </a:p>
      </dgm:t>
    </dgm:pt>
    <dgm:pt modelId="{A33F6413-E18A-4071-90F9-4886A3DE896D}" type="sibTrans" cxnId="{F3A06BCF-670E-4C94-A6B2-664C718792BC}">
      <dgm:prSet/>
      <dgm:spPr/>
      <dgm:t>
        <a:bodyPr/>
        <a:lstStyle/>
        <a:p>
          <a:endParaRPr lang="en-US"/>
        </a:p>
      </dgm:t>
    </dgm:pt>
    <dgm:pt modelId="{4179BA1F-3973-454C-9A78-CB1EF4B8CA74}" type="pres">
      <dgm:prSet presAssocID="{2EA87C6E-B934-4E05-92CE-11838CD1E152}" presName="linear" presStyleCnt="0">
        <dgm:presLayoutVars>
          <dgm:dir/>
          <dgm:animLvl val="lvl"/>
          <dgm:resizeHandles val="exact"/>
        </dgm:presLayoutVars>
      </dgm:prSet>
      <dgm:spPr/>
    </dgm:pt>
    <dgm:pt modelId="{5192F002-9B89-4D47-AE62-DF20B386D065}" type="pres">
      <dgm:prSet presAssocID="{4DBED84C-00DD-467B-9258-D4072A339320}" presName="parentLin" presStyleCnt="0"/>
      <dgm:spPr/>
    </dgm:pt>
    <dgm:pt modelId="{94790145-DC59-4338-8EDF-D5A93440A467}" type="pres">
      <dgm:prSet presAssocID="{4DBED84C-00DD-467B-9258-D4072A339320}" presName="parentLeftMargin" presStyleLbl="node1" presStyleIdx="0" presStyleCnt="2"/>
      <dgm:spPr/>
    </dgm:pt>
    <dgm:pt modelId="{C0EEAB04-3AAC-4259-BB72-5D809776985B}" type="pres">
      <dgm:prSet presAssocID="{4DBED84C-00DD-467B-9258-D4072A33932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E2A6CA5-4FF8-4147-BC42-66137C5C9689}" type="pres">
      <dgm:prSet presAssocID="{4DBED84C-00DD-467B-9258-D4072A339320}" presName="negativeSpace" presStyleCnt="0"/>
      <dgm:spPr/>
    </dgm:pt>
    <dgm:pt modelId="{F90DC9BF-EA9A-49A4-A0AA-E535E9DE5ED9}" type="pres">
      <dgm:prSet presAssocID="{4DBED84C-00DD-467B-9258-D4072A339320}" presName="childText" presStyleLbl="conFgAcc1" presStyleIdx="0" presStyleCnt="2">
        <dgm:presLayoutVars>
          <dgm:bulletEnabled val="1"/>
        </dgm:presLayoutVars>
      </dgm:prSet>
      <dgm:spPr/>
    </dgm:pt>
    <dgm:pt modelId="{5D30DC1A-9996-42C4-B328-BA1F4B6209E0}" type="pres">
      <dgm:prSet presAssocID="{C588BAC4-428C-457F-A3BA-61DCE356B7B0}" presName="spaceBetweenRectangles" presStyleCnt="0"/>
      <dgm:spPr/>
    </dgm:pt>
    <dgm:pt modelId="{57BA0DDD-10E6-4642-8428-DE88CA1FFC96}" type="pres">
      <dgm:prSet presAssocID="{53DC1395-671D-462A-85F1-9042DBAEE857}" presName="parentLin" presStyleCnt="0"/>
      <dgm:spPr/>
    </dgm:pt>
    <dgm:pt modelId="{EDAF76F7-74CE-4BC5-A6FF-621F2E8A02C1}" type="pres">
      <dgm:prSet presAssocID="{53DC1395-671D-462A-85F1-9042DBAEE857}" presName="parentLeftMargin" presStyleLbl="node1" presStyleIdx="0" presStyleCnt="2"/>
      <dgm:spPr/>
    </dgm:pt>
    <dgm:pt modelId="{01F17DE6-0642-40F7-998E-E5607FBDEB40}" type="pres">
      <dgm:prSet presAssocID="{53DC1395-671D-462A-85F1-9042DBAEE85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EEE36AD-BBCC-4CA5-A1FA-27C467EB792E}" type="pres">
      <dgm:prSet presAssocID="{53DC1395-671D-462A-85F1-9042DBAEE857}" presName="negativeSpace" presStyleCnt="0"/>
      <dgm:spPr/>
    </dgm:pt>
    <dgm:pt modelId="{FF55E445-1FDC-4B0D-B09B-B7C23D2D7B99}" type="pres">
      <dgm:prSet presAssocID="{53DC1395-671D-462A-85F1-9042DBAEE85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3D6C501-8BEE-4226-9A14-E5D28E293286}" srcId="{53DC1395-671D-462A-85F1-9042DBAEE857}" destId="{161DC7CD-2A9C-494E-A3CB-C00629A94A16}" srcOrd="2" destOrd="0" parTransId="{6D38F0F7-DB66-42F6-920B-595460B4A01F}" sibTransId="{FAE97EA6-FF95-4F7C-925D-90D71F0B6597}"/>
    <dgm:cxn modelId="{9DDC6617-CE58-406A-95DF-E6435657EDBC}" type="presOf" srcId="{53DC1395-671D-462A-85F1-9042DBAEE857}" destId="{EDAF76F7-74CE-4BC5-A6FF-621F2E8A02C1}" srcOrd="0" destOrd="0" presId="urn:microsoft.com/office/officeart/2005/8/layout/list1"/>
    <dgm:cxn modelId="{1879242B-BE83-4BDE-84A7-73A3E11C8604}" type="presOf" srcId="{17296CB8-9C76-4A49-9F9D-0C80D092B9C7}" destId="{FF55E445-1FDC-4B0D-B09B-B7C23D2D7B99}" srcOrd="0" destOrd="3" presId="urn:microsoft.com/office/officeart/2005/8/layout/list1"/>
    <dgm:cxn modelId="{2983E65E-D868-4EC6-9698-6967B22681CE}" type="presOf" srcId="{2EA87C6E-B934-4E05-92CE-11838CD1E152}" destId="{4179BA1F-3973-454C-9A78-CB1EF4B8CA74}" srcOrd="0" destOrd="0" presId="urn:microsoft.com/office/officeart/2005/8/layout/list1"/>
    <dgm:cxn modelId="{46D20542-6C5E-4D03-A6FB-8CE872731BF4}" type="presOf" srcId="{53DC1395-671D-462A-85F1-9042DBAEE857}" destId="{01F17DE6-0642-40F7-998E-E5607FBDEB40}" srcOrd="1" destOrd="0" presId="urn:microsoft.com/office/officeart/2005/8/layout/list1"/>
    <dgm:cxn modelId="{EA1C8D5A-12A8-4FF0-9902-445B7AEF5CE8}" type="presOf" srcId="{4DBED84C-00DD-467B-9258-D4072A339320}" destId="{94790145-DC59-4338-8EDF-D5A93440A467}" srcOrd="0" destOrd="0" presId="urn:microsoft.com/office/officeart/2005/8/layout/list1"/>
    <dgm:cxn modelId="{4AF4187F-883D-4128-8EF6-444B06DBD080}" type="presOf" srcId="{70098AD3-5A16-4CD0-995D-EBE6D75C1CBE}" destId="{FF55E445-1FDC-4B0D-B09B-B7C23D2D7B99}" srcOrd="0" destOrd="0" presId="urn:microsoft.com/office/officeart/2005/8/layout/list1"/>
    <dgm:cxn modelId="{2AE0668F-7182-4E7C-898B-415AFFE8C20C}" type="presOf" srcId="{161DC7CD-2A9C-494E-A3CB-C00629A94A16}" destId="{FF55E445-1FDC-4B0D-B09B-B7C23D2D7B99}" srcOrd="0" destOrd="2" presId="urn:microsoft.com/office/officeart/2005/8/layout/list1"/>
    <dgm:cxn modelId="{84107492-A23F-4101-AD61-828CD67B32D0}" type="presOf" srcId="{FD6528C4-B993-4C3E-B58A-A589B3936723}" destId="{FF55E445-1FDC-4B0D-B09B-B7C23D2D7B99}" srcOrd="0" destOrd="1" presId="urn:microsoft.com/office/officeart/2005/8/layout/list1"/>
    <dgm:cxn modelId="{30A509B7-AD71-4EE6-95EF-7B54AC6B03D9}" srcId="{2EA87C6E-B934-4E05-92CE-11838CD1E152}" destId="{53DC1395-671D-462A-85F1-9042DBAEE857}" srcOrd="1" destOrd="0" parTransId="{ED6853BE-FB3B-4B16-9C50-685E1737CCD0}" sibTransId="{8516FDED-D365-4C41-AFE8-C357BA041995}"/>
    <dgm:cxn modelId="{018C73CE-6688-4F3F-AE00-C2DB525E87FE}" srcId="{53DC1395-671D-462A-85F1-9042DBAEE857}" destId="{FD6528C4-B993-4C3E-B58A-A589B3936723}" srcOrd="1" destOrd="0" parTransId="{421A0C26-3270-4ADD-8876-5F909ACDE2A7}" sibTransId="{A825E278-D54E-4863-872D-D5CE7C6722C3}"/>
    <dgm:cxn modelId="{F3A06BCF-670E-4C94-A6B2-664C718792BC}" srcId="{161DC7CD-2A9C-494E-A3CB-C00629A94A16}" destId="{17296CB8-9C76-4A49-9F9D-0C80D092B9C7}" srcOrd="0" destOrd="0" parTransId="{CA409A28-5D97-4E34-AE59-1C11AECBAC79}" sibTransId="{A33F6413-E18A-4071-90F9-4886A3DE896D}"/>
    <dgm:cxn modelId="{43FD1FD6-0FCB-43E6-B95B-FD1B3ABFA0B7}" srcId="{53DC1395-671D-462A-85F1-9042DBAEE857}" destId="{70098AD3-5A16-4CD0-995D-EBE6D75C1CBE}" srcOrd="0" destOrd="0" parTransId="{2C90661F-8AC4-42B4-9E61-26BDD680B877}" sibTransId="{54A2DAF0-A5C3-48FA-90B4-86C66B03274F}"/>
    <dgm:cxn modelId="{E762A9D9-86D1-4B6A-BF28-0E6913727AC0}" type="presOf" srcId="{4DBED84C-00DD-467B-9258-D4072A339320}" destId="{C0EEAB04-3AAC-4259-BB72-5D809776985B}" srcOrd="1" destOrd="0" presId="urn:microsoft.com/office/officeart/2005/8/layout/list1"/>
    <dgm:cxn modelId="{99F3FDEE-BDF9-4728-A424-132E418EFC70}" srcId="{2EA87C6E-B934-4E05-92CE-11838CD1E152}" destId="{4DBED84C-00DD-467B-9258-D4072A339320}" srcOrd="0" destOrd="0" parTransId="{8252ECEA-62AB-4828-8DA3-65022CD24637}" sibTransId="{C588BAC4-428C-457F-A3BA-61DCE356B7B0}"/>
    <dgm:cxn modelId="{F54F4B84-2412-4312-9297-B93EE3A31682}" type="presParOf" srcId="{4179BA1F-3973-454C-9A78-CB1EF4B8CA74}" destId="{5192F002-9B89-4D47-AE62-DF20B386D065}" srcOrd="0" destOrd="0" presId="urn:microsoft.com/office/officeart/2005/8/layout/list1"/>
    <dgm:cxn modelId="{F89B1C93-B4E2-4F2B-8696-CE3BEF808143}" type="presParOf" srcId="{5192F002-9B89-4D47-AE62-DF20B386D065}" destId="{94790145-DC59-4338-8EDF-D5A93440A467}" srcOrd="0" destOrd="0" presId="urn:microsoft.com/office/officeart/2005/8/layout/list1"/>
    <dgm:cxn modelId="{BF9EDB34-CFFE-4104-A5B7-08722C05A26C}" type="presParOf" srcId="{5192F002-9B89-4D47-AE62-DF20B386D065}" destId="{C0EEAB04-3AAC-4259-BB72-5D809776985B}" srcOrd="1" destOrd="0" presId="urn:microsoft.com/office/officeart/2005/8/layout/list1"/>
    <dgm:cxn modelId="{F4B8E4C1-FE5C-4D10-B12C-77D7256EA4B9}" type="presParOf" srcId="{4179BA1F-3973-454C-9A78-CB1EF4B8CA74}" destId="{5E2A6CA5-4FF8-4147-BC42-66137C5C9689}" srcOrd="1" destOrd="0" presId="urn:microsoft.com/office/officeart/2005/8/layout/list1"/>
    <dgm:cxn modelId="{C6F195A8-DBE9-4DD0-91C1-5D4E683444C2}" type="presParOf" srcId="{4179BA1F-3973-454C-9A78-CB1EF4B8CA74}" destId="{F90DC9BF-EA9A-49A4-A0AA-E535E9DE5ED9}" srcOrd="2" destOrd="0" presId="urn:microsoft.com/office/officeart/2005/8/layout/list1"/>
    <dgm:cxn modelId="{BF54E44E-D9C8-46E8-925B-69B729149AB2}" type="presParOf" srcId="{4179BA1F-3973-454C-9A78-CB1EF4B8CA74}" destId="{5D30DC1A-9996-42C4-B328-BA1F4B6209E0}" srcOrd="3" destOrd="0" presId="urn:microsoft.com/office/officeart/2005/8/layout/list1"/>
    <dgm:cxn modelId="{495A63C8-49F9-40C8-9924-4CD3785F067F}" type="presParOf" srcId="{4179BA1F-3973-454C-9A78-CB1EF4B8CA74}" destId="{57BA0DDD-10E6-4642-8428-DE88CA1FFC96}" srcOrd="4" destOrd="0" presId="urn:microsoft.com/office/officeart/2005/8/layout/list1"/>
    <dgm:cxn modelId="{B041956B-F782-4CB3-A2DC-AC5CAD8BE71E}" type="presParOf" srcId="{57BA0DDD-10E6-4642-8428-DE88CA1FFC96}" destId="{EDAF76F7-74CE-4BC5-A6FF-621F2E8A02C1}" srcOrd="0" destOrd="0" presId="urn:microsoft.com/office/officeart/2005/8/layout/list1"/>
    <dgm:cxn modelId="{00B956ED-C51F-4841-B601-02E442E2102D}" type="presParOf" srcId="{57BA0DDD-10E6-4642-8428-DE88CA1FFC96}" destId="{01F17DE6-0642-40F7-998E-E5607FBDEB40}" srcOrd="1" destOrd="0" presId="urn:microsoft.com/office/officeart/2005/8/layout/list1"/>
    <dgm:cxn modelId="{58232C9E-1D13-4661-B282-E8EA96C28025}" type="presParOf" srcId="{4179BA1F-3973-454C-9A78-CB1EF4B8CA74}" destId="{5EEE36AD-BBCC-4CA5-A1FA-27C467EB792E}" srcOrd="5" destOrd="0" presId="urn:microsoft.com/office/officeart/2005/8/layout/list1"/>
    <dgm:cxn modelId="{84DA667E-8EE4-4A12-878D-93EA4CD3A8D9}" type="presParOf" srcId="{4179BA1F-3973-454C-9A78-CB1EF4B8CA74}" destId="{FF55E445-1FDC-4B0D-B09B-B7C23D2D7B9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E6304C-8E72-45A9-8FD9-644EDE4E5D07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1B26646-BF25-4E03-9AB6-2799FF724FCC}">
      <dgm:prSet/>
      <dgm:spPr/>
      <dgm:t>
        <a:bodyPr/>
        <a:lstStyle/>
        <a:p>
          <a:r>
            <a:rPr lang="zh-CN" dirty="0"/>
            <a:t>“你用过</a:t>
          </a:r>
          <a:r>
            <a:rPr lang="en-US" dirty="0"/>
            <a:t>UML</a:t>
          </a:r>
          <a:r>
            <a:rPr lang="zh-CN" dirty="0"/>
            <a:t>设计工具么？” </a:t>
          </a:r>
          <a:r>
            <a:rPr lang="en-US" dirty="0"/>
            <a:t>Java</a:t>
          </a:r>
          <a:r>
            <a:rPr lang="zh-CN" dirty="0"/>
            <a:t>架构师，畅销书</a:t>
          </a:r>
          <a:r>
            <a:rPr lang="en-US" dirty="0"/>
            <a:t>Effective Java</a:t>
          </a:r>
          <a:r>
            <a:rPr lang="zh-CN" dirty="0"/>
            <a:t>的作者</a:t>
          </a:r>
          <a:r>
            <a:rPr lang="en-US" dirty="0"/>
            <a:t>Joshua Bloch</a:t>
          </a:r>
          <a:r>
            <a:rPr lang="zh-CN" dirty="0"/>
            <a:t>：</a:t>
          </a:r>
          <a:endParaRPr lang="en-US" dirty="0"/>
        </a:p>
      </dgm:t>
    </dgm:pt>
    <dgm:pt modelId="{FEA03560-3B73-44D7-AD4C-8E963942C975}" type="parTrans" cxnId="{75905507-7AA7-4A92-9DD1-F5B5C76784BA}">
      <dgm:prSet/>
      <dgm:spPr/>
      <dgm:t>
        <a:bodyPr/>
        <a:lstStyle/>
        <a:p>
          <a:endParaRPr lang="en-US"/>
        </a:p>
      </dgm:t>
    </dgm:pt>
    <dgm:pt modelId="{791BF870-75AA-43B8-9AF8-1EF12F203C6C}" type="sibTrans" cxnId="{75905507-7AA7-4A92-9DD1-F5B5C76784BA}">
      <dgm:prSet/>
      <dgm:spPr/>
      <dgm:t>
        <a:bodyPr/>
        <a:lstStyle/>
        <a:p>
          <a:endParaRPr lang="en-US"/>
        </a:p>
      </dgm:t>
    </dgm:pt>
    <dgm:pt modelId="{1C7F7AC5-D273-4E3B-AB5F-8DC670FAA92E}">
      <dgm:prSet/>
      <dgm:spPr/>
      <dgm:t>
        <a:bodyPr/>
        <a:lstStyle/>
        <a:p>
          <a:r>
            <a:rPr lang="zh-CN" b="1"/>
            <a:t>“没有。能把设计画成图，让别人理解当然很好。但是说实话我真的记不起来哪些模块应该是圆形，哪些是方形。”</a:t>
          </a:r>
          <a:endParaRPr lang="en-US"/>
        </a:p>
      </dgm:t>
    </dgm:pt>
    <dgm:pt modelId="{AE5D76F5-3DD8-4F63-B077-144436D7CDB0}" type="parTrans" cxnId="{C8FAFC56-9E2A-4607-9F9E-D2E79315A155}">
      <dgm:prSet/>
      <dgm:spPr/>
      <dgm:t>
        <a:bodyPr/>
        <a:lstStyle/>
        <a:p>
          <a:endParaRPr lang="en-US"/>
        </a:p>
      </dgm:t>
    </dgm:pt>
    <dgm:pt modelId="{FFD0F352-8DA9-4DF9-980E-938F143D5D24}" type="sibTrans" cxnId="{C8FAFC56-9E2A-4607-9F9E-D2E79315A155}">
      <dgm:prSet/>
      <dgm:spPr/>
      <dgm:t>
        <a:bodyPr/>
        <a:lstStyle/>
        <a:p>
          <a:endParaRPr lang="en-US"/>
        </a:p>
      </dgm:t>
    </dgm:pt>
    <dgm:pt modelId="{F83E2999-1E31-4EB2-98C1-4456F8CEA934}">
      <dgm:prSet/>
      <dgm:spPr/>
      <dgm:t>
        <a:bodyPr/>
        <a:lstStyle/>
        <a:p>
          <a:r>
            <a:rPr lang="zh-CN" dirty="0"/>
            <a:t>谷歌研究院的院长</a:t>
          </a:r>
          <a:r>
            <a:rPr lang="en-US" dirty="0"/>
            <a:t>Peter </a:t>
          </a:r>
          <a:r>
            <a:rPr lang="en-US" dirty="0" err="1"/>
            <a:t>Norvig</a:t>
          </a:r>
          <a:r>
            <a:rPr lang="zh-CN" dirty="0"/>
            <a:t>：</a:t>
          </a:r>
          <a:endParaRPr lang="en-US" dirty="0"/>
        </a:p>
      </dgm:t>
    </dgm:pt>
    <dgm:pt modelId="{4AB9DB7C-4CB5-4D25-B0D7-6D8124185A52}" type="parTrans" cxnId="{302C2590-3960-4B1E-9DD0-587DEF96C456}">
      <dgm:prSet/>
      <dgm:spPr/>
      <dgm:t>
        <a:bodyPr/>
        <a:lstStyle/>
        <a:p>
          <a:endParaRPr lang="en-US"/>
        </a:p>
      </dgm:t>
    </dgm:pt>
    <dgm:pt modelId="{1DAAAD70-B8A1-4D86-8FE5-55B07B65671A}" type="sibTrans" cxnId="{302C2590-3960-4B1E-9DD0-587DEF96C456}">
      <dgm:prSet/>
      <dgm:spPr/>
      <dgm:t>
        <a:bodyPr/>
        <a:lstStyle/>
        <a:p>
          <a:endParaRPr lang="en-US"/>
        </a:p>
      </dgm:t>
    </dgm:pt>
    <dgm:pt modelId="{D0C08713-80F8-49B1-B3FA-4DC62C88A7FA}">
      <dgm:prSet/>
      <dgm:spPr/>
      <dgm:t>
        <a:bodyPr/>
        <a:lstStyle/>
        <a:p>
          <a:r>
            <a:rPr lang="zh-CN" b="1"/>
            <a:t>“我从来不喜欢</a:t>
          </a:r>
          <a:r>
            <a:rPr lang="en-US" b="1"/>
            <a:t>UML</a:t>
          </a:r>
          <a:r>
            <a:rPr lang="zh-CN" b="1"/>
            <a:t>类型的工具，如果你不能通过计算机语言表达（</a:t>
          </a:r>
          <a:r>
            <a:rPr lang="en-US" b="1"/>
            <a:t>UML</a:t>
          </a:r>
          <a:r>
            <a:rPr lang="zh-CN" b="1"/>
            <a:t>要表达的东西），那就是这种语言的弱点。”</a:t>
          </a:r>
          <a:endParaRPr lang="en-US"/>
        </a:p>
      </dgm:t>
    </dgm:pt>
    <dgm:pt modelId="{9E7BC071-4B37-4B12-9CBA-BBF45E159060}" type="parTrans" cxnId="{EF51A4C1-EF0F-471F-A581-A749B035F72E}">
      <dgm:prSet/>
      <dgm:spPr/>
      <dgm:t>
        <a:bodyPr/>
        <a:lstStyle/>
        <a:p>
          <a:endParaRPr lang="en-US"/>
        </a:p>
      </dgm:t>
    </dgm:pt>
    <dgm:pt modelId="{0B380660-4DB9-433A-8642-5C961F157CBA}" type="sibTrans" cxnId="{EF51A4C1-EF0F-471F-A581-A749B035F72E}">
      <dgm:prSet/>
      <dgm:spPr/>
      <dgm:t>
        <a:bodyPr/>
        <a:lstStyle/>
        <a:p>
          <a:endParaRPr lang="en-US"/>
        </a:p>
      </dgm:t>
    </dgm:pt>
    <dgm:pt modelId="{F042196B-C665-44B3-84D3-3D0345CA5C0E}">
      <dgm:prSet/>
      <dgm:spPr/>
      <dgm:t>
        <a:bodyPr/>
        <a:lstStyle/>
        <a:p>
          <a:r>
            <a:rPr lang="en-US" dirty="0"/>
            <a:t>UML</a:t>
          </a:r>
          <a:r>
            <a:rPr lang="zh-CN" dirty="0"/>
            <a:t>的设计者和推动者之一</a:t>
          </a:r>
          <a:r>
            <a:rPr lang="en-US" dirty="0"/>
            <a:t>Grady </a:t>
          </a:r>
          <a:r>
            <a:rPr lang="en-US" dirty="0" err="1"/>
            <a:t>Booch</a:t>
          </a:r>
          <a:r>
            <a:rPr lang="zh-CN" dirty="0"/>
            <a:t>：</a:t>
          </a:r>
          <a:endParaRPr lang="en-US" dirty="0"/>
        </a:p>
      </dgm:t>
    </dgm:pt>
    <dgm:pt modelId="{BE253464-71D3-4718-AD78-942D6C8D8BF4}" type="parTrans" cxnId="{634F6C21-101E-4A1C-8B70-E9D0A2B364CD}">
      <dgm:prSet/>
      <dgm:spPr/>
      <dgm:t>
        <a:bodyPr/>
        <a:lstStyle/>
        <a:p>
          <a:endParaRPr lang="en-US"/>
        </a:p>
      </dgm:t>
    </dgm:pt>
    <dgm:pt modelId="{44ED8340-ECC9-45B4-A711-B003BBDA362D}" type="sibTrans" cxnId="{634F6C21-101E-4A1C-8B70-E9D0A2B364CD}">
      <dgm:prSet/>
      <dgm:spPr/>
      <dgm:t>
        <a:bodyPr/>
        <a:lstStyle/>
        <a:p>
          <a:endParaRPr lang="en-US"/>
        </a:p>
      </dgm:t>
    </dgm:pt>
    <dgm:pt modelId="{BC09436D-EA2E-45B4-8DCA-7CF27CEEBBD0}">
      <dgm:prSet/>
      <dgm:spPr/>
      <dgm:t>
        <a:bodyPr/>
        <a:lstStyle/>
        <a:p>
          <a:r>
            <a:rPr lang="zh-CN" b="1"/>
            <a:t>在</a:t>
          </a:r>
          <a:r>
            <a:rPr lang="en-US" b="1"/>
            <a:t>UML</a:t>
          </a:r>
          <a:r>
            <a:rPr lang="zh-CN" b="1"/>
            <a:t>出现之前和之后，软件项目成功的关键依然是 </a:t>
          </a:r>
          <a:r>
            <a:rPr lang="en-US" b="1"/>
            <a:t>—— </a:t>
          </a:r>
          <a:r>
            <a:rPr lang="zh-CN" b="1"/>
            <a:t>智慧地使用技术、遵从一个好的软件开发过程、有经验的开发者、和适当的技能组合</a:t>
          </a:r>
          <a:endParaRPr lang="en-US"/>
        </a:p>
      </dgm:t>
    </dgm:pt>
    <dgm:pt modelId="{4620B343-4EF3-4BD9-BD5F-F2F3E1E8BADB}" type="parTrans" cxnId="{8AC59A1F-AA64-4289-9BE7-009CD8990263}">
      <dgm:prSet/>
      <dgm:spPr/>
      <dgm:t>
        <a:bodyPr/>
        <a:lstStyle/>
        <a:p>
          <a:endParaRPr lang="en-US"/>
        </a:p>
      </dgm:t>
    </dgm:pt>
    <dgm:pt modelId="{E10ED744-2D36-4C56-83F8-1AECC0B89C62}" type="sibTrans" cxnId="{8AC59A1F-AA64-4289-9BE7-009CD8990263}">
      <dgm:prSet/>
      <dgm:spPr/>
      <dgm:t>
        <a:bodyPr/>
        <a:lstStyle/>
        <a:p>
          <a:endParaRPr lang="en-US"/>
        </a:p>
      </dgm:t>
    </dgm:pt>
    <dgm:pt modelId="{F846DCBD-B7AB-4926-9CCF-3F30A1166159}" type="pres">
      <dgm:prSet presAssocID="{BDE6304C-8E72-45A9-8FD9-644EDE4E5D07}" presName="Name0" presStyleCnt="0">
        <dgm:presLayoutVars>
          <dgm:dir/>
          <dgm:animLvl val="lvl"/>
          <dgm:resizeHandles val="exact"/>
        </dgm:presLayoutVars>
      </dgm:prSet>
      <dgm:spPr/>
    </dgm:pt>
    <dgm:pt modelId="{AAFCC4F7-8641-4D1E-A67F-4BBE7DD3FD2E}" type="pres">
      <dgm:prSet presAssocID="{D1B26646-BF25-4E03-9AB6-2799FF724FCC}" presName="linNode" presStyleCnt="0"/>
      <dgm:spPr/>
    </dgm:pt>
    <dgm:pt modelId="{0ABB796B-F07E-4D06-A538-22492D2B1D02}" type="pres">
      <dgm:prSet presAssocID="{D1B26646-BF25-4E03-9AB6-2799FF724FCC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508D2349-5D4A-4A63-8EA7-8EF039829418}" type="pres">
      <dgm:prSet presAssocID="{D1B26646-BF25-4E03-9AB6-2799FF724FCC}" presName="descendantText" presStyleLbl="alignAccFollowNode1" presStyleIdx="0" presStyleCnt="3">
        <dgm:presLayoutVars>
          <dgm:bulletEnabled val="1"/>
        </dgm:presLayoutVars>
      </dgm:prSet>
      <dgm:spPr/>
    </dgm:pt>
    <dgm:pt modelId="{C458D18C-BBCD-4B2F-95A1-847686DD9FDF}" type="pres">
      <dgm:prSet presAssocID="{791BF870-75AA-43B8-9AF8-1EF12F203C6C}" presName="sp" presStyleCnt="0"/>
      <dgm:spPr/>
    </dgm:pt>
    <dgm:pt modelId="{AAE312B7-1051-4DCE-B573-663C2DB778A4}" type="pres">
      <dgm:prSet presAssocID="{F83E2999-1E31-4EB2-98C1-4456F8CEA934}" presName="linNode" presStyleCnt="0"/>
      <dgm:spPr/>
    </dgm:pt>
    <dgm:pt modelId="{25874D38-6D0B-4762-AC0D-5D208C263216}" type="pres">
      <dgm:prSet presAssocID="{F83E2999-1E31-4EB2-98C1-4456F8CEA93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4B85B2E-EA45-4D40-86DF-6A2A45A8D986}" type="pres">
      <dgm:prSet presAssocID="{F83E2999-1E31-4EB2-98C1-4456F8CEA934}" presName="descendantText" presStyleLbl="alignAccFollowNode1" presStyleIdx="1" presStyleCnt="3">
        <dgm:presLayoutVars>
          <dgm:bulletEnabled val="1"/>
        </dgm:presLayoutVars>
      </dgm:prSet>
      <dgm:spPr/>
    </dgm:pt>
    <dgm:pt modelId="{AEF67AA0-7402-447D-9679-4E4875A9980C}" type="pres">
      <dgm:prSet presAssocID="{1DAAAD70-B8A1-4D86-8FE5-55B07B65671A}" presName="sp" presStyleCnt="0"/>
      <dgm:spPr/>
    </dgm:pt>
    <dgm:pt modelId="{FFB7743F-783C-4464-93CC-91FB0A190D19}" type="pres">
      <dgm:prSet presAssocID="{F042196B-C665-44B3-84D3-3D0345CA5C0E}" presName="linNode" presStyleCnt="0"/>
      <dgm:spPr/>
    </dgm:pt>
    <dgm:pt modelId="{B9094FCB-2665-457F-AB3A-4825FDB852F8}" type="pres">
      <dgm:prSet presAssocID="{F042196B-C665-44B3-84D3-3D0345CA5C0E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3C98B9E-50B4-49AE-8798-F9F956207128}" type="pres">
      <dgm:prSet presAssocID="{F042196B-C665-44B3-84D3-3D0345CA5C0E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75905507-7AA7-4A92-9DD1-F5B5C76784BA}" srcId="{BDE6304C-8E72-45A9-8FD9-644EDE4E5D07}" destId="{D1B26646-BF25-4E03-9AB6-2799FF724FCC}" srcOrd="0" destOrd="0" parTransId="{FEA03560-3B73-44D7-AD4C-8E963942C975}" sibTransId="{791BF870-75AA-43B8-9AF8-1EF12F203C6C}"/>
    <dgm:cxn modelId="{BEBE760F-9026-42FB-AA51-FAB9075EFFE4}" type="presOf" srcId="{D0C08713-80F8-49B1-B3FA-4DC62C88A7FA}" destId="{D4B85B2E-EA45-4D40-86DF-6A2A45A8D986}" srcOrd="0" destOrd="0" presId="urn:microsoft.com/office/officeart/2005/8/layout/vList5"/>
    <dgm:cxn modelId="{8AC59A1F-AA64-4289-9BE7-009CD8990263}" srcId="{F042196B-C665-44B3-84D3-3D0345CA5C0E}" destId="{BC09436D-EA2E-45B4-8DCA-7CF27CEEBBD0}" srcOrd="0" destOrd="0" parTransId="{4620B343-4EF3-4BD9-BD5F-F2F3E1E8BADB}" sibTransId="{E10ED744-2D36-4C56-83F8-1AECC0B89C62}"/>
    <dgm:cxn modelId="{634F6C21-101E-4A1C-8B70-E9D0A2B364CD}" srcId="{BDE6304C-8E72-45A9-8FD9-644EDE4E5D07}" destId="{F042196B-C665-44B3-84D3-3D0345CA5C0E}" srcOrd="2" destOrd="0" parTransId="{BE253464-71D3-4718-AD78-942D6C8D8BF4}" sibTransId="{44ED8340-ECC9-45B4-A711-B003BBDA362D}"/>
    <dgm:cxn modelId="{99F3272F-7B23-4C70-A76B-1D6127850667}" type="presOf" srcId="{BC09436D-EA2E-45B4-8DCA-7CF27CEEBBD0}" destId="{73C98B9E-50B4-49AE-8798-F9F956207128}" srcOrd="0" destOrd="0" presId="urn:microsoft.com/office/officeart/2005/8/layout/vList5"/>
    <dgm:cxn modelId="{FC294056-2F4B-47FB-A454-61912D2FF368}" type="presOf" srcId="{BDE6304C-8E72-45A9-8FD9-644EDE4E5D07}" destId="{F846DCBD-B7AB-4926-9CCF-3F30A1166159}" srcOrd="0" destOrd="0" presId="urn:microsoft.com/office/officeart/2005/8/layout/vList5"/>
    <dgm:cxn modelId="{C8FAFC56-9E2A-4607-9F9E-D2E79315A155}" srcId="{D1B26646-BF25-4E03-9AB6-2799FF724FCC}" destId="{1C7F7AC5-D273-4E3B-AB5F-8DC670FAA92E}" srcOrd="0" destOrd="0" parTransId="{AE5D76F5-3DD8-4F63-B077-144436D7CDB0}" sibTransId="{FFD0F352-8DA9-4DF9-980E-938F143D5D24}"/>
    <dgm:cxn modelId="{B6C3AB8A-7729-43BE-8F00-AC2D5C1EB5AD}" type="presOf" srcId="{1C7F7AC5-D273-4E3B-AB5F-8DC670FAA92E}" destId="{508D2349-5D4A-4A63-8EA7-8EF039829418}" srcOrd="0" destOrd="0" presId="urn:microsoft.com/office/officeart/2005/8/layout/vList5"/>
    <dgm:cxn modelId="{302C2590-3960-4B1E-9DD0-587DEF96C456}" srcId="{BDE6304C-8E72-45A9-8FD9-644EDE4E5D07}" destId="{F83E2999-1E31-4EB2-98C1-4456F8CEA934}" srcOrd="1" destOrd="0" parTransId="{4AB9DB7C-4CB5-4D25-B0D7-6D8124185A52}" sibTransId="{1DAAAD70-B8A1-4D86-8FE5-55B07B65671A}"/>
    <dgm:cxn modelId="{098BF9B0-B63B-481B-BAE8-FB3156B39D13}" type="presOf" srcId="{F83E2999-1E31-4EB2-98C1-4456F8CEA934}" destId="{25874D38-6D0B-4762-AC0D-5D208C263216}" srcOrd="0" destOrd="0" presId="urn:microsoft.com/office/officeart/2005/8/layout/vList5"/>
    <dgm:cxn modelId="{EF00B2B4-6D27-40C7-9367-81356F8B2B04}" type="presOf" srcId="{D1B26646-BF25-4E03-9AB6-2799FF724FCC}" destId="{0ABB796B-F07E-4D06-A538-22492D2B1D02}" srcOrd="0" destOrd="0" presId="urn:microsoft.com/office/officeart/2005/8/layout/vList5"/>
    <dgm:cxn modelId="{EF51A4C1-EF0F-471F-A581-A749B035F72E}" srcId="{F83E2999-1E31-4EB2-98C1-4456F8CEA934}" destId="{D0C08713-80F8-49B1-B3FA-4DC62C88A7FA}" srcOrd="0" destOrd="0" parTransId="{9E7BC071-4B37-4B12-9CBA-BBF45E159060}" sibTransId="{0B380660-4DB9-433A-8642-5C961F157CBA}"/>
    <dgm:cxn modelId="{9E7F4CE1-D0A0-4FDF-AC5A-5B96EEEEBDE0}" type="presOf" srcId="{F042196B-C665-44B3-84D3-3D0345CA5C0E}" destId="{B9094FCB-2665-457F-AB3A-4825FDB852F8}" srcOrd="0" destOrd="0" presId="urn:microsoft.com/office/officeart/2005/8/layout/vList5"/>
    <dgm:cxn modelId="{3B59663A-3143-4B72-A7BA-D269F03C327E}" type="presParOf" srcId="{F846DCBD-B7AB-4926-9CCF-3F30A1166159}" destId="{AAFCC4F7-8641-4D1E-A67F-4BBE7DD3FD2E}" srcOrd="0" destOrd="0" presId="urn:microsoft.com/office/officeart/2005/8/layout/vList5"/>
    <dgm:cxn modelId="{F8B7C3C1-E6FE-41D4-90AC-ED041E9EC70F}" type="presParOf" srcId="{AAFCC4F7-8641-4D1E-A67F-4BBE7DD3FD2E}" destId="{0ABB796B-F07E-4D06-A538-22492D2B1D02}" srcOrd="0" destOrd="0" presId="urn:microsoft.com/office/officeart/2005/8/layout/vList5"/>
    <dgm:cxn modelId="{7BE9F461-34D4-4E85-A8BA-9AD133D294E9}" type="presParOf" srcId="{AAFCC4F7-8641-4D1E-A67F-4BBE7DD3FD2E}" destId="{508D2349-5D4A-4A63-8EA7-8EF039829418}" srcOrd="1" destOrd="0" presId="urn:microsoft.com/office/officeart/2005/8/layout/vList5"/>
    <dgm:cxn modelId="{0441A536-BD90-4A78-9348-F8077B65E6CF}" type="presParOf" srcId="{F846DCBD-B7AB-4926-9CCF-3F30A1166159}" destId="{C458D18C-BBCD-4B2F-95A1-847686DD9FDF}" srcOrd="1" destOrd="0" presId="urn:microsoft.com/office/officeart/2005/8/layout/vList5"/>
    <dgm:cxn modelId="{63811CA3-AF5C-4538-A7D5-5FDF9011CAAB}" type="presParOf" srcId="{F846DCBD-B7AB-4926-9CCF-3F30A1166159}" destId="{AAE312B7-1051-4DCE-B573-663C2DB778A4}" srcOrd="2" destOrd="0" presId="urn:microsoft.com/office/officeart/2005/8/layout/vList5"/>
    <dgm:cxn modelId="{B4D63E95-5DCF-4948-B912-BA7EC805952B}" type="presParOf" srcId="{AAE312B7-1051-4DCE-B573-663C2DB778A4}" destId="{25874D38-6D0B-4762-AC0D-5D208C263216}" srcOrd="0" destOrd="0" presId="urn:microsoft.com/office/officeart/2005/8/layout/vList5"/>
    <dgm:cxn modelId="{2EDB96AC-9627-4CCA-B314-9E945E331026}" type="presParOf" srcId="{AAE312B7-1051-4DCE-B573-663C2DB778A4}" destId="{D4B85B2E-EA45-4D40-86DF-6A2A45A8D986}" srcOrd="1" destOrd="0" presId="urn:microsoft.com/office/officeart/2005/8/layout/vList5"/>
    <dgm:cxn modelId="{4E323D08-6870-455F-82E2-0C1A47D48A72}" type="presParOf" srcId="{F846DCBD-B7AB-4926-9CCF-3F30A1166159}" destId="{AEF67AA0-7402-447D-9679-4E4875A9980C}" srcOrd="3" destOrd="0" presId="urn:microsoft.com/office/officeart/2005/8/layout/vList5"/>
    <dgm:cxn modelId="{F5A6ECAB-FD42-496A-B73E-19278DFF88DE}" type="presParOf" srcId="{F846DCBD-B7AB-4926-9CCF-3F30A1166159}" destId="{FFB7743F-783C-4464-93CC-91FB0A190D19}" srcOrd="4" destOrd="0" presId="urn:microsoft.com/office/officeart/2005/8/layout/vList5"/>
    <dgm:cxn modelId="{22D5A336-22CB-4602-9C49-6BD489883A3B}" type="presParOf" srcId="{FFB7743F-783C-4464-93CC-91FB0A190D19}" destId="{B9094FCB-2665-457F-AB3A-4825FDB852F8}" srcOrd="0" destOrd="0" presId="urn:microsoft.com/office/officeart/2005/8/layout/vList5"/>
    <dgm:cxn modelId="{2E483E3C-B04D-4F36-B058-A93D0CFD24B5}" type="presParOf" srcId="{FFB7743F-783C-4464-93CC-91FB0A190D19}" destId="{73C98B9E-50B4-49AE-8798-F9F95620712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DC9BF-EA9A-49A4-A0AA-E535E9DE5ED9}">
      <dsp:nvSpPr>
        <dsp:cNvPr id="0" name=""/>
        <dsp:cNvSpPr/>
      </dsp:nvSpPr>
      <dsp:spPr>
        <a:xfrm>
          <a:off x="0" y="677741"/>
          <a:ext cx="6912245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EEAB04-3AAC-4259-BB72-5D809776985B}">
      <dsp:nvSpPr>
        <dsp:cNvPr id="0" name=""/>
        <dsp:cNvSpPr/>
      </dsp:nvSpPr>
      <dsp:spPr>
        <a:xfrm>
          <a:off x="345612" y="338261"/>
          <a:ext cx="4838571" cy="6789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6" tIns="0" rIns="182886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300" kern="1200"/>
            <a:t>和敏捷</a:t>
          </a:r>
          <a:r>
            <a:rPr lang="en-US" sz="2300" kern="1200"/>
            <a:t>/MSF Persona/Scenario </a:t>
          </a:r>
          <a:r>
            <a:rPr lang="zh-CN" sz="2300" kern="1200"/>
            <a:t>类似</a:t>
          </a:r>
          <a:endParaRPr lang="en-US" sz="2300" kern="1200"/>
        </a:p>
      </dsp:txBody>
      <dsp:txXfrm>
        <a:off x="378756" y="371405"/>
        <a:ext cx="4772283" cy="612672"/>
      </dsp:txXfrm>
    </dsp:sp>
    <dsp:sp modelId="{FF55E445-1FDC-4B0D-B09B-B7C23D2D7B99}">
      <dsp:nvSpPr>
        <dsp:cNvPr id="0" name=""/>
        <dsp:cNvSpPr/>
      </dsp:nvSpPr>
      <dsp:spPr>
        <a:xfrm>
          <a:off x="0" y="1721021"/>
          <a:ext cx="6912245" cy="347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467" tIns="479044" rIns="536467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300" kern="1200"/>
            <a:t>故事</a:t>
          </a:r>
          <a:r>
            <a:rPr lang="en-US" sz="2300" kern="1200"/>
            <a:t>/</a:t>
          </a:r>
          <a:r>
            <a:rPr lang="zh-CN" sz="2300" kern="1200"/>
            <a:t>任务</a:t>
          </a:r>
          <a:r>
            <a:rPr lang="en-US" sz="2300" kern="1200"/>
            <a:t>/</a:t>
          </a:r>
          <a:r>
            <a:rPr lang="zh-CN" sz="2300" kern="1200"/>
            <a:t>场景非常适合交互式的系统。但是对其他类型的需求（算法，效率，安全性，系统）不适用。 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300" kern="1200"/>
            <a:t>故事的粒度没有标准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300" kern="1200"/>
            <a:t>如何把</a:t>
          </a:r>
          <a:r>
            <a:rPr lang="en-US" sz="2300" kern="1200"/>
            <a:t>UI </a:t>
          </a:r>
          <a:r>
            <a:rPr lang="zh-CN" sz="2300" kern="1200"/>
            <a:t>的细节嵌入每个故事中？</a:t>
          </a:r>
          <a:endParaRPr lang="en-US" sz="2300" kern="120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User Case </a:t>
          </a:r>
          <a:r>
            <a:rPr lang="en-US" sz="2300" kern="1200">
              <a:sym typeface="Wingdings" panose="05000000000000000000" pitchFamily="2" charset="2"/>
            </a:rPr>
            <a:t></a:t>
          </a:r>
          <a:r>
            <a:rPr lang="en-US" sz="2300" kern="1200"/>
            <a:t> User Case Storyboard </a:t>
          </a:r>
        </a:p>
      </dsp:txBody>
      <dsp:txXfrm>
        <a:off x="0" y="1721021"/>
        <a:ext cx="6912245" cy="3477600"/>
      </dsp:txXfrm>
    </dsp:sp>
    <dsp:sp modelId="{01F17DE6-0642-40F7-998E-E5607FBDEB40}">
      <dsp:nvSpPr>
        <dsp:cNvPr id="0" name=""/>
        <dsp:cNvSpPr/>
      </dsp:nvSpPr>
      <dsp:spPr>
        <a:xfrm>
          <a:off x="345612" y="1381541"/>
          <a:ext cx="4838571" cy="6789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6" tIns="0" rIns="182886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300" kern="1200"/>
            <a:t>局限性</a:t>
          </a:r>
          <a:endParaRPr lang="en-US" sz="2300" kern="1200"/>
        </a:p>
      </dsp:txBody>
      <dsp:txXfrm>
        <a:off x="378756" y="1414685"/>
        <a:ext cx="4772283" cy="612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8D2349-5D4A-4A63-8EA7-8EF039829418}">
      <dsp:nvSpPr>
        <dsp:cNvPr id="0" name=""/>
        <dsp:cNvSpPr/>
      </dsp:nvSpPr>
      <dsp:spPr>
        <a:xfrm rot="5400000">
          <a:off x="3986587" y="-1317041"/>
          <a:ext cx="1427477" cy="4423836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500" b="1" kern="1200"/>
            <a:t>“没有。能把设计画成图，让别人理解当然很好。但是说实话我真的记不起来哪些模块应该是圆形，哪些是方形。”</a:t>
          </a:r>
          <a:endParaRPr lang="en-US" sz="1500" kern="1200"/>
        </a:p>
      </dsp:txBody>
      <dsp:txXfrm rot="-5400000">
        <a:off x="2488408" y="250822"/>
        <a:ext cx="4354152" cy="1288109"/>
      </dsp:txXfrm>
    </dsp:sp>
    <dsp:sp modelId="{0ABB796B-F07E-4D06-A538-22492D2B1D02}">
      <dsp:nvSpPr>
        <dsp:cNvPr id="0" name=""/>
        <dsp:cNvSpPr/>
      </dsp:nvSpPr>
      <dsp:spPr>
        <a:xfrm>
          <a:off x="0" y="2703"/>
          <a:ext cx="2488408" cy="178434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 dirty="0"/>
            <a:t>“你用过</a:t>
          </a:r>
          <a:r>
            <a:rPr lang="en-US" sz="1900" kern="1200" dirty="0"/>
            <a:t>UML</a:t>
          </a:r>
          <a:r>
            <a:rPr lang="zh-CN" sz="1900" kern="1200" dirty="0"/>
            <a:t>设计工具么？” </a:t>
          </a:r>
          <a:r>
            <a:rPr lang="en-US" sz="1900" kern="1200" dirty="0"/>
            <a:t>Java</a:t>
          </a:r>
          <a:r>
            <a:rPr lang="zh-CN" sz="1900" kern="1200" dirty="0"/>
            <a:t>架构师，畅销书</a:t>
          </a:r>
          <a:r>
            <a:rPr lang="en-US" sz="1900" kern="1200" dirty="0"/>
            <a:t>Effective Java</a:t>
          </a:r>
          <a:r>
            <a:rPr lang="zh-CN" sz="1900" kern="1200" dirty="0"/>
            <a:t>的作者</a:t>
          </a:r>
          <a:r>
            <a:rPr lang="en-US" sz="1900" kern="1200" dirty="0"/>
            <a:t>Joshua Bloch</a:t>
          </a:r>
          <a:r>
            <a:rPr lang="zh-CN" sz="1900" kern="1200" dirty="0"/>
            <a:t>：</a:t>
          </a:r>
          <a:endParaRPr lang="en-US" sz="1900" kern="1200" dirty="0"/>
        </a:p>
      </dsp:txBody>
      <dsp:txXfrm>
        <a:off x="87105" y="89808"/>
        <a:ext cx="2314198" cy="1610137"/>
      </dsp:txXfrm>
    </dsp:sp>
    <dsp:sp modelId="{D4B85B2E-EA45-4D40-86DF-6A2A45A8D986}">
      <dsp:nvSpPr>
        <dsp:cNvPr id="0" name=""/>
        <dsp:cNvSpPr/>
      </dsp:nvSpPr>
      <dsp:spPr>
        <a:xfrm rot="5400000">
          <a:off x="3986587" y="556523"/>
          <a:ext cx="1427477" cy="4423836"/>
        </a:xfrm>
        <a:prstGeom prst="round2SameRect">
          <a:avLst/>
        </a:prstGeom>
        <a:solidFill>
          <a:schemeClr val="accent2">
            <a:tint val="40000"/>
            <a:alpha val="90000"/>
            <a:hueOff val="-2285099"/>
            <a:satOff val="-7042"/>
            <a:lumOff val="-224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285099"/>
              <a:satOff val="-7042"/>
              <a:lumOff val="-22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500" b="1" kern="1200"/>
            <a:t>“我从来不喜欢</a:t>
          </a:r>
          <a:r>
            <a:rPr lang="en-US" sz="1500" b="1" kern="1200"/>
            <a:t>UML</a:t>
          </a:r>
          <a:r>
            <a:rPr lang="zh-CN" sz="1500" b="1" kern="1200"/>
            <a:t>类型的工具，如果你不能通过计算机语言表达（</a:t>
          </a:r>
          <a:r>
            <a:rPr lang="en-US" sz="1500" b="1" kern="1200"/>
            <a:t>UML</a:t>
          </a:r>
          <a:r>
            <a:rPr lang="zh-CN" sz="1500" b="1" kern="1200"/>
            <a:t>要表达的东西），那就是这种语言的弱点。”</a:t>
          </a:r>
          <a:endParaRPr lang="en-US" sz="1500" kern="1200"/>
        </a:p>
      </dsp:txBody>
      <dsp:txXfrm rot="-5400000">
        <a:off x="2488408" y="2124386"/>
        <a:ext cx="4354152" cy="1288109"/>
      </dsp:txXfrm>
    </dsp:sp>
    <dsp:sp modelId="{25874D38-6D0B-4762-AC0D-5D208C263216}">
      <dsp:nvSpPr>
        <dsp:cNvPr id="0" name=""/>
        <dsp:cNvSpPr/>
      </dsp:nvSpPr>
      <dsp:spPr>
        <a:xfrm>
          <a:off x="0" y="1876267"/>
          <a:ext cx="2488408" cy="1784347"/>
        </a:xfrm>
        <a:prstGeom prst="roundRect">
          <a:avLst/>
        </a:prstGeom>
        <a:solidFill>
          <a:schemeClr val="accent2">
            <a:hueOff val="-2556499"/>
            <a:satOff val="-3410"/>
            <a:lumOff val="-10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 dirty="0"/>
            <a:t>谷歌研究院的院长</a:t>
          </a:r>
          <a:r>
            <a:rPr lang="en-US" sz="1900" kern="1200" dirty="0"/>
            <a:t>Peter </a:t>
          </a:r>
          <a:r>
            <a:rPr lang="en-US" sz="1900" kern="1200" dirty="0" err="1"/>
            <a:t>Norvig</a:t>
          </a:r>
          <a:r>
            <a:rPr lang="zh-CN" sz="1900" kern="1200" dirty="0"/>
            <a:t>：</a:t>
          </a:r>
          <a:endParaRPr lang="en-US" sz="1900" kern="1200" dirty="0"/>
        </a:p>
      </dsp:txBody>
      <dsp:txXfrm>
        <a:off x="87105" y="1963372"/>
        <a:ext cx="2314198" cy="1610137"/>
      </dsp:txXfrm>
    </dsp:sp>
    <dsp:sp modelId="{73C98B9E-50B4-49AE-8798-F9F956207128}">
      <dsp:nvSpPr>
        <dsp:cNvPr id="0" name=""/>
        <dsp:cNvSpPr/>
      </dsp:nvSpPr>
      <dsp:spPr>
        <a:xfrm rot="5400000">
          <a:off x="3986587" y="2430087"/>
          <a:ext cx="1427477" cy="4423836"/>
        </a:xfrm>
        <a:prstGeom prst="round2SameRect">
          <a:avLst/>
        </a:prstGeom>
        <a:solidFill>
          <a:schemeClr val="accent2">
            <a:tint val="40000"/>
            <a:alpha val="90000"/>
            <a:hueOff val="-4570199"/>
            <a:satOff val="-14083"/>
            <a:lumOff val="-448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570199"/>
              <a:satOff val="-14083"/>
              <a:lumOff val="-44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500" b="1" kern="1200"/>
            <a:t>在</a:t>
          </a:r>
          <a:r>
            <a:rPr lang="en-US" sz="1500" b="1" kern="1200"/>
            <a:t>UML</a:t>
          </a:r>
          <a:r>
            <a:rPr lang="zh-CN" sz="1500" b="1" kern="1200"/>
            <a:t>出现之前和之后，软件项目成功的关键依然是 </a:t>
          </a:r>
          <a:r>
            <a:rPr lang="en-US" sz="1500" b="1" kern="1200"/>
            <a:t>—— </a:t>
          </a:r>
          <a:r>
            <a:rPr lang="zh-CN" sz="1500" b="1" kern="1200"/>
            <a:t>智慧地使用技术、遵从一个好的软件开发过程、有经验的开发者、和适当的技能组合</a:t>
          </a:r>
          <a:endParaRPr lang="en-US" sz="1500" kern="1200"/>
        </a:p>
      </dsp:txBody>
      <dsp:txXfrm rot="-5400000">
        <a:off x="2488408" y="3997950"/>
        <a:ext cx="4354152" cy="1288109"/>
      </dsp:txXfrm>
    </dsp:sp>
    <dsp:sp modelId="{B9094FCB-2665-457F-AB3A-4825FDB852F8}">
      <dsp:nvSpPr>
        <dsp:cNvPr id="0" name=""/>
        <dsp:cNvSpPr/>
      </dsp:nvSpPr>
      <dsp:spPr>
        <a:xfrm>
          <a:off x="0" y="3749832"/>
          <a:ext cx="2488408" cy="1784347"/>
        </a:xfrm>
        <a:prstGeom prst="roundRect">
          <a:avLst/>
        </a:prstGeom>
        <a:solidFill>
          <a:schemeClr val="accent2">
            <a:hueOff val="-5112997"/>
            <a:satOff val="-6820"/>
            <a:lumOff val="-20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UML</a:t>
          </a:r>
          <a:r>
            <a:rPr lang="zh-CN" sz="1900" kern="1200" dirty="0"/>
            <a:t>的设计者和推动者之一</a:t>
          </a:r>
          <a:r>
            <a:rPr lang="en-US" sz="1900" kern="1200" dirty="0"/>
            <a:t>Grady </a:t>
          </a:r>
          <a:r>
            <a:rPr lang="en-US" sz="1900" kern="1200" dirty="0" err="1"/>
            <a:t>Booch</a:t>
          </a:r>
          <a:r>
            <a:rPr lang="zh-CN" sz="1900" kern="1200" dirty="0"/>
            <a:t>：</a:t>
          </a:r>
          <a:endParaRPr lang="en-US" sz="1900" kern="1200" dirty="0"/>
        </a:p>
      </dsp:txBody>
      <dsp:txXfrm>
        <a:off x="87105" y="3836937"/>
        <a:ext cx="2314198" cy="16101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E96E1-346F-477A-9CFD-97562368FF53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499FE-432E-4C91-A380-102EEE5AAE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205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欢迎继续学习计算机程序设计课程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499FE-432E-4C91-A380-102EEE5AAEB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602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341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290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366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2C428-55DE-42C6-851D-CB4CC7C211F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79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you don’t want to download,  or your network is</a:t>
            </a:r>
            <a:r>
              <a:rPr lang="en-US" baseline="0" dirty="0"/>
              <a:t> disconnected?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D8131-CA0A-4EF1-A472-A6FDB275510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2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第一次下载 </a:t>
            </a:r>
            <a:r>
              <a:rPr lang="en-US" altLang="zh-CN" dirty="0"/>
              <a:t>Kindle for PC </a:t>
            </a:r>
            <a:r>
              <a:rPr lang="zh-CN" altLang="en-US" dirty="0"/>
              <a:t>的时候并没有下载词典；当用户第一次触发词典这个功能的时候，才提示用户，并开始下载。</a:t>
            </a:r>
            <a:r>
              <a:rPr lang="zh-CN" alt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D8131-CA0A-4EF1-A472-A6FDB275510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57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如果这一重要功能的设计者在做需求分析的时候就模仿用户，设计场景，实地演一次戏，很快 就能发现戏演不下去了。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9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填空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21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047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https://speckyboy.com/successful-minimum-viable-products/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C7EE1-DFFA-4275-BC15-03F63508087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84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61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Char char="•"/>
            </a:pPr>
            <a:fld id="{9A0DB2DC-4C9A-4742-B13C-FB6460FD3503}" type="slidenum">
              <a:rPr lang="en-US" altLang="zh-CN" sz="1200" dirty="0">
                <a:latin typeface="Arial" panose="020B0604020202090204" pitchFamily="34" charset="0"/>
              </a:rPr>
              <a:t>5</a:t>
            </a:fld>
            <a:endParaRPr lang="en-US" altLang="zh-CN" sz="1200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If I</a:t>
            </a:r>
            <a:r>
              <a:rPr lang="en-US" altLang="zh-CN" baseline="0" dirty="0"/>
              <a:t> wan to see the trend and decide my next direction.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CEAE1-7D0B-4C6D-B6B2-9BA18BD90F17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27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D8131-CA0A-4EF1-A472-A6FDB275510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28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What’s the end-result?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77197-739D-4B26-AF33-8D06BC2CEE70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1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499FE-432E-4C91-A380-102EEE5AAEBA}" type="slidenum">
              <a:rPr lang="zh-CN" altLang="en-US" smtClean="0"/>
              <a:t>132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212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61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Char char="•"/>
            </a:pPr>
            <a:fld id="{9A0DB2DC-4C9A-4742-B13C-FB6460FD3503}" type="slidenum">
              <a:rPr lang="en-US" altLang="zh-CN" sz="1200" dirty="0">
                <a:latin typeface="Arial" panose="020B0604020202090204" pitchFamily="34" charset="0"/>
              </a:rPr>
              <a:t>6</a:t>
            </a:fld>
            <a:endParaRPr lang="en-US" altLang="zh-CN" sz="1200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 userDrawn="1"/>
        </p:nvSpPr>
        <p:spPr>
          <a:xfrm>
            <a:off x="33250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2284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444215" y="1426996"/>
            <a:ext cx="7196667" cy="1110758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单行标题</a:t>
            </a:r>
            <a:r>
              <a:rPr lang="en-US" altLang="zh-CN" dirty="0"/>
              <a:t>-</a:t>
            </a:r>
            <a:r>
              <a:rPr lang="zh-CN" altLang="en-US" dirty="0"/>
              <a:t>单击编辑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444216" y="2639029"/>
            <a:ext cx="7196667" cy="52650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单击编辑副标题</a:t>
            </a:r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531610"/>
            <a:ext cx="1133862" cy="1633920"/>
          </a:xfrm>
          <a:custGeom>
            <a:avLst/>
            <a:gdLst>
              <a:gd name="connsiteX0" fmla="*/ 0 w 1133862"/>
              <a:gd name="connsiteY0" fmla="*/ 0 h 1633920"/>
              <a:gd name="connsiteX1" fmla="*/ 1133862 w 1133862"/>
              <a:gd name="connsiteY1" fmla="*/ 0 h 1633920"/>
              <a:gd name="connsiteX2" fmla="*/ 992802 w 1133862"/>
              <a:gd name="connsiteY2" fmla="*/ 1633920 h 1633920"/>
              <a:gd name="connsiteX3" fmla="*/ 0 w 1133862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862" h="1633920">
                <a:moveTo>
                  <a:pt x="0" y="0"/>
                </a:moveTo>
                <a:lnTo>
                  <a:pt x="1133862" y="0"/>
                </a:lnTo>
                <a:lnTo>
                  <a:pt x="992802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73" name="任意多边形 72"/>
          <p:cNvSpPr/>
          <p:nvPr userDrawn="1"/>
        </p:nvSpPr>
        <p:spPr>
          <a:xfrm>
            <a:off x="0" y="1426996"/>
            <a:ext cx="997527" cy="1633920"/>
          </a:xfrm>
          <a:custGeom>
            <a:avLst/>
            <a:gdLst>
              <a:gd name="connsiteX0" fmla="*/ 0 w 997527"/>
              <a:gd name="connsiteY0" fmla="*/ 0 h 1633920"/>
              <a:gd name="connsiteX1" fmla="*/ 997527 w 997527"/>
              <a:gd name="connsiteY1" fmla="*/ 0 h 1633920"/>
              <a:gd name="connsiteX2" fmla="*/ 856467 w 997527"/>
              <a:gd name="connsiteY2" fmla="*/ 1633920 h 1633920"/>
              <a:gd name="connsiteX3" fmla="*/ 0 w 997527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527" h="1633920">
                <a:moveTo>
                  <a:pt x="0" y="0"/>
                </a:moveTo>
                <a:lnTo>
                  <a:pt x="997527" y="0"/>
                </a:lnTo>
                <a:lnTo>
                  <a:pt x="856467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74" name="任意多边形 73"/>
          <p:cNvSpPr/>
          <p:nvPr userDrawn="1"/>
        </p:nvSpPr>
        <p:spPr>
          <a:xfrm>
            <a:off x="7414943" y="5505963"/>
            <a:ext cx="4777057" cy="1015861"/>
          </a:xfrm>
          <a:custGeom>
            <a:avLst/>
            <a:gdLst>
              <a:gd name="connsiteX0" fmla="*/ 93012 w 4777057"/>
              <a:gd name="connsiteY0" fmla="*/ 0 h 1015861"/>
              <a:gd name="connsiteX1" fmla="*/ 4777057 w 4777057"/>
              <a:gd name="connsiteY1" fmla="*/ 0 h 1015861"/>
              <a:gd name="connsiteX2" fmla="*/ 4777057 w 4777057"/>
              <a:gd name="connsiteY2" fmla="*/ 1015861 h 1015861"/>
              <a:gd name="connsiteX3" fmla="*/ 0 w 4777057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7057" h="1015861">
                <a:moveTo>
                  <a:pt x="93012" y="0"/>
                </a:moveTo>
                <a:lnTo>
                  <a:pt x="4777057" y="0"/>
                </a:lnTo>
                <a:lnTo>
                  <a:pt x="4777057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5" name="任意多边形 74"/>
          <p:cNvSpPr/>
          <p:nvPr userDrawn="1"/>
        </p:nvSpPr>
        <p:spPr>
          <a:xfrm>
            <a:off x="7621131" y="5393904"/>
            <a:ext cx="4570869" cy="1015861"/>
          </a:xfrm>
          <a:custGeom>
            <a:avLst/>
            <a:gdLst>
              <a:gd name="connsiteX0" fmla="*/ 93012 w 4570869"/>
              <a:gd name="connsiteY0" fmla="*/ 0 h 1015861"/>
              <a:gd name="connsiteX1" fmla="*/ 4570869 w 4570869"/>
              <a:gd name="connsiteY1" fmla="*/ 0 h 1015861"/>
              <a:gd name="connsiteX2" fmla="*/ 4570869 w 4570869"/>
              <a:gd name="connsiteY2" fmla="*/ 1015861 h 1015861"/>
              <a:gd name="connsiteX3" fmla="*/ 0 w 4570869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869" h="1015861">
                <a:moveTo>
                  <a:pt x="93012" y="0"/>
                </a:moveTo>
                <a:lnTo>
                  <a:pt x="4570869" y="0"/>
                </a:lnTo>
                <a:lnTo>
                  <a:pt x="4570869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grpSp>
        <p:nvGrpSpPr>
          <p:cNvPr id="76" name="组合 75"/>
          <p:cNvGrpSpPr/>
          <p:nvPr userDrawn="1"/>
        </p:nvGrpSpPr>
        <p:grpSpPr>
          <a:xfrm>
            <a:off x="8369141" y="5633721"/>
            <a:ext cx="3326956" cy="56164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77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41"/>
            <p:cNvSpPr>
              <a:spLocks/>
            </p:cNvSpPr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42"/>
            <p:cNvSpPr>
              <a:spLocks/>
            </p:cNvSpPr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43"/>
            <p:cNvSpPr>
              <a:spLocks/>
            </p:cNvSpPr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64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 userDrawn="1"/>
        </p:nvSpPr>
        <p:spPr>
          <a:xfrm>
            <a:off x="0" y="-3175"/>
            <a:ext cx="8574578" cy="6861175"/>
          </a:xfrm>
          <a:custGeom>
            <a:avLst/>
            <a:gdLst>
              <a:gd name="connsiteX0" fmla="*/ 63979 w 8574578"/>
              <a:gd name="connsiteY0" fmla="*/ 0 h 6861175"/>
              <a:gd name="connsiteX1" fmla="*/ 8574578 w 8574578"/>
              <a:gd name="connsiteY1" fmla="*/ 0 h 6861175"/>
              <a:gd name="connsiteX2" fmla="*/ 7852508 w 8574578"/>
              <a:gd name="connsiteY2" fmla="*/ 6861175 h 6861175"/>
              <a:gd name="connsiteX3" fmla="*/ 0 w 8574578"/>
              <a:gd name="connsiteY3" fmla="*/ 6861175 h 6861175"/>
              <a:gd name="connsiteX4" fmla="*/ 0 w 8574578"/>
              <a:gd name="connsiteY4" fmla="*/ 60793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4578" h="6861175">
                <a:moveTo>
                  <a:pt x="63979" y="0"/>
                </a:moveTo>
                <a:lnTo>
                  <a:pt x="8574578" y="0"/>
                </a:lnTo>
                <a:lnTo>
                  <a:pt x="7852508" y="6861175"/>
                </a:lnTo>
                <a:lnTo>
                  <a:pt x="0" y="6861175"/>
                </a:lnTo>
                <a:lnTo>
                  <a:pt x="0" y="60793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 userDrawn="1"/>
        </p:nvSpPr>
        <p:spPr>
          <a:xfrm>
            <a:off x="0" y="-3175"/>
            <a:ext cx="8363989" cy="6861175"/>
          </a:xfrm>
          <a:custGeom>
            <a:avLst/>
            <a:gdLst>
              <a:gd name="connsiteX0" fmla="*/ 0 w 8363989"/>
              <a:gd name="connsiteY0" fmla="*/ 0 h 6861175"/>
              <a:gd name="connsiteX1" fmla="*/ 8363989 w 8363989"/>
              <a:gd name="connsiteY1" fmla="*/ 0 h 6861175"/>
              <a:gd name="connsiteX2" fmla="*/ 7641919 w 8363989"/>
              <a:gd name="connsiteY2" fmla="*/ 6861175 h 6861175"/>
              <a:gd name="connsiteX3" fmla="*/ 0 w 836398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3989" h="6861175">
                <a:moveTo>
                  <a:pt x="0" y="0"/>
                </a:moveTo>
                <a:lnTo>
                  <a:pt x="8363989" y="0"/>
                </a:lnTo>
                <a:lnTo>
                  <a:pt x="7641919" y="6861175"/>
                </a:lnTo>
                <a:lnTo>
                  <a:pt x="0" y="68611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914400" y="2066925"/>
            <a:ext cx="6688667" cy="1325563"/>
          </a:xfrm>
        </p:spPr>
        <p:txBody>
          <a:bodyPr>
            <a:normAutofit/>
          </a:bodyPr>
          <a:lstStyle>
            <a:lvl1pPr>
              <a:defRPr sz="8800" b="1"/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14400" y="3547533"/>
            <a:ext cx="6688667" cy="1422399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单击以编辑副标题</a:t>
            </a: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9392920" y="6168231"/>
            <a:ext cx="2447720" cy="41321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34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1"/>
            <p:cNvSpPr>
              <a:spLocks/>
            </p:cNvSpPr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"/>
            <p:cNvSpPr>
              <a:spLocks/>
            </p:cNvSpPr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3"/>
            <p:cNvSpPr>
              <a:spLocks/>
            </p:cNvSpPr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5567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000">
              <a:ea typeface="宋体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000">
              <a:ea typeface="宋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Char char="•"/>
            </a:pPr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3917403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026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71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68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497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004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2866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539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991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-多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 userDrawn="1"/>
        </p:nvSpPr>
        <p:spPr>
          <a:xfrm>
            <a:off x="33250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21920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 userDrawn="1"/>
        </p:nvSpPr>
        <p:spPr>
          <a:xfrm>
            <a:off x="0" y="1531610"/>
            <a:ext cx="1133862" cy="1633920"/>
          </a:xfrm>
          <a:custGeom>
            <a:avLst/>
            <a:gdLst>
              <a:gd name="connsiteX0" fmla="*/ 0 w 1133862"/>
              <a:gd name="connsiteY0" fmla="*/ 0 h 1633920"/>
              <a:gd name="connsiteX1" fmla="*/ 1133862 w 1133862"/>
              <a:gd name="connsiteY1" fmla="*/ 0 h 1633920"/>
              <a:gd name="connsiteX2" fmla="*/ 992802 w 1133862"/>
              <a:gd name="connsiteY2" fmla="*/ 1633920 h 1633920"/>
              <a:gd name="connsiteX3" fmla="*/ 0 w 1133862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862" h="1633920">
                <a:moveTo>
                  <a:pt x="0" y="0"/>
                </a:moveTo>
                <a:lnTo>
                  <a:pt x="1133862" y="0"/>
                </a:lnTo>
                <a:lnTo>
                  <a:pt x="992802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35" name="任意多边形 34"/>
          <p:cNvSpPr/>
          <p:nvPr userDrawn="1"/>
        </p:nvSpPr>
        <p:spPr>
          <a:xfrm>
            <a:off x="0" y="1426996"/>
            <a:ext cx="997527" cy="1633920"/>
          </a:xfrm>
          <a:custGeom>
            <a:avLst/>
            <a:gdLst>
              <a:gd name="connsiteX0" fmla="*/ 0 w 997527"/>
              <a:gd name="connsiteY0" fmla="*/ 0 h 1633920"/>
              <a:gd name="connsiteX1" fmla="*/ 997527 w 997527"/>
              <a:gd name="connsiteY1" fmla="*/ 0 h 1633920"/>
              <a:gd name="connsiteX2" fmla="*/ 856467 w 997527"/>
              <a:gd name="connsiteY2" fmla="*/ 1633920 h 1633920"/>
              <a:gd name="connsiteX3" fmla="*/ 0 w 997527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527" h="1633920">
                <a:moveTo>
                  <a:pt x="0" y="0"/>
                </a:moveTo>
                <a:lnTo>
                  <a:pt x="997527" y="0"/>
                </a:lnTo>
                <a:lnTo>
                  <a:pt x="856467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任意多边形 40"/>
          <p:cNvSpPr/>
          <p:nvPr userDrawn="1"/>
        </p:nvSpPr>
        <p:spPr>
          <a:xfrm>
            <a:off x="7414943" y="5505963"/>
            <a:ext cx="4777057" cy="1015861"/>
          </a:xfrm>
          <a:custGeom>
            <a:avLst/>
            <a:gdLst>
              <a:gd name="connsiteX0" fmla="*/ 93012 w 4777057"/>
              <a:gd name="connsiteY0" fmla="*/ 0 h 1015861"/>
              <a:gd name="connsiteX1" fmla="*/ 4777057 w 4777057"/>
              <a:gd name="connsiteY1" fmla="*/ 0 h 1015861"/>
              <a:gd name="connsiteX2" fmla="*/ 4777057 w 4777057"/>
              <a:gd name="connsiteY2" fmla="*/ 1015861 h 1015861"/>
              <a:gd name="connsiteX3" fmla="*/ 0 w 4777057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7057" h="1015861">
                <a:moveTo>
                  <a:pt x="93012" y="0"/>
                </a:moveTo>
                <a:lnTo>
                  <a:pt x="4777057" y="0"/>
                </a:lnTo>
                <a:lnTo>
                  <a:pt x="4777057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39" name="任意多边形 38"/>
          <p:cNvSpPr/>
          <p:nvPr userDrawn="1"/>
        </p:nvSpPr>
        <p:spPr>
          <a:xfrm>
            <a:off x="7621131" y="5393904"/>
            <a:ext cx="4570869" cy="1015861"/>
          </a:xfrm>
          <a:custGeom>
            <a:avLst/>
            <a:gdLst>
              <a:gd name="connsiteX0" fmla="*/ 93012 w 4570869"/>
              <a:gd name="connsiteY0" fmla="*/ 0 h 1015861"/>
              <a:gd name="connsiteX1" fmla="*/ 4570869 w 4570869"/>
              <a:gd name="connsiteY1" fmla="*/ 0 h 1015861"/>
              <a:gd name="connsiteX2" fmla="*/ 4570869 w 4570869"/>
              <a:gd name="connsiteY2" fmla="*/ 1015861 h 1015861"/>
              <a:gd name="connsiteX3" fmla="*/ 0 w 4570869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869" h="1015861">
                <a:moveTo>
                  <a:pt x="93012" y="0"/>
                </a:moveTo>
                <a:lnTo>
                  <a:pt x="4570869" y="0"/>
                </a:lnTo>
                <a:lnTo>
                  <a:pt x="4570869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426995"/>
            <a:ext cx="7196667" cy="1738535"/>
          </a:xfrm>
        </p:spPr>
        <p:txBody>
          <a:bodyPr anchor="b"/>
          <a:lstStyle>
            <a:lvl1pPr algn="l"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多行标题 </a:t>
            </a:r>
            <a:r>
              <a:rPr lang="en-US" altLang="zh-CN" dirty="0"/>
              <a:t>- </a:t>
            </a:r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65530"/>
            <a:ext cx="7196667" cy="9577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单击以编辑副标题</a:t>
            </a:r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8369141" y="5633721"/>
            <a:ext cx="3326956" cy="56164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36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1"/>
            <p:cNvSpPr>
              <a:spLocks/>
            </p:cNvSpPr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2"/>
            <p:cNvSpPr>
              <a:spLocks/>
            </p:cNvSpPr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3"/>
            <p:cNvSpPr>
              <a:spLocks/>
            </p:cNvSpPr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45179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734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175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0346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5627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814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463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203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397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152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0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-65111" t="-46" r="65111" b="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 userDrawn="1"/>
        </p:nvSpPr>
        <p:spPr>
          <a:xfrm>
            <a:off x="3515360" y="-7017"/>
            <a:ext cx="8546252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3679375" y="-7017"/>
            <a:ext cx="8546252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6" name="任意多边形 75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479303"/>
            <a:ext cx="3351345" cy="1040377"/>
          </a:xfrm>
          <a:custGeom>
            <a:avLst/>
            <a:gdLst>
              <a:gd name="connsiteX0" fmla="*/ 0 w 1724201"/>
              <a:gd name="connsiteY0" fmla="*/ 0 h 1253737"/>
              <a:gd name="connsiteX1" fmla="*/ 1724201 w 1724201"/>
              <a:gd name="connsiteY1" fmla="*/ 0 h 1253737"/>
              <a:gd name="connsiteX2" fmla="*/ 1609409 w 1724201"/>
              <a:gd name="connsiteY2" fmla="*/ 1253737 h 1253737"/>
              <a:gd name="connsiteX3" fmla="*/ 0 w 1724201"/>
              <a:gd name="connsiteY3" fmla="*/ 1253737 h 125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201" h="1253737">
                <a:moveTo>
                  <a:pt x="0" y="0"/>
                </a:moveTo>
                <a:lnTo>
                  <a:pt x="1724201" y="0"/>
                </a:lnTo>
                <a:lnTo>
                  <a:pt x="1609409" y="1253737"/>
                </a:lnTo>
                <a:lnTo>
                  <a:pt x="0" y="12537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6" name="任意多边形 45"/>
          <p:cNvSpPr/>
          <p:nvPr userDrawn="1"/>
        </p:nvSpPr>
        <p:spPr>
          <a:xfrm>
            <a:off x="0" y="1376196"/>
            <a:ext cx="3112008" cy="1050059"/>
          </a:xfrm>
          <a:custGeom>
            <a:avLst/>
            <a:gdLst>
              <a:gd name="connsiteX0" fmla="*/ 0 w 1523014"/>
              <a:gd name="connsiteY0" fmla="*/ 0 h 1265404"/>
              <a:gd name="connsiteX1" fmla="*/ 1523014 w 1523014"/>
              <a:gd name="connsiteY1" fmla="*/ 0 h 1265404"/>
              <a:gd name="connsiteX2" fmla="*/ 1407154 w 1523014"/>
              <a:gd name="connsiteY2" fmla="*/ 1265404 h 1265404"/>
              <a:gd name="connsiteX3" fmla="*/ 0 w 1523014"/>
              <a:gd name="connsiteY3" fmla="*/ 1265404 h 126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14" h="1265404">
                <a:moveTo>
                  <a:pt x="0" y="0"/>
                </a:moveTo>
                <a:lnTo>
                  <a:pt x="1523014" y="0"/>
                </a:lnTo>
                <a:lnTo>
                  <a:pt x="1407154" y="1265404"/>
                </a:lnTo>
                <a:lnTo>
                  <a:pt x="0" y="12654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标题 1"/>
          <p:cNvSpPr>
            <a:spLocks noGrp="1"/>
          </p:cNvSpPr>
          <p:nvPr>
            <p:ph type="title" hasCustomPrompt="1"/>
          </p:nvPr>
        </p:nvSpPr>
        <p:spPr>
          <a:xfrm>
            <a:off x="1" y="1376196"/>
            <a:ext cx="2861352" cy="1050059"/>
          </a:xfrm>
        </p:spPr>
        <p:txBody>
          <a:bodyPr anchor="ctr">
            <a:normAutofit/>
          </a:bodyPr>
          <a:lstStyle>
            <a:lvl1pPr algn="r">
              <a:defRPr sz="4400" b="1">
                <a:solidFill>
                  <a:schemeClr val="accent3"/>
                </a:solidFill>
              </a:defRPr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4745168" y="1487414"/>
            <a:ext cx="6605587" cy="4343400"/>
          </a:xfrm>
        </p:spPr>
        <p:txBody>
          <a:bodyPr>
            <a:normAutofit/>
          </a:bodyPr>
          <a:lstStyle>
            <a:lvl1pPr marL="571500" indent="-571500">
              <a:lnSpc>
                <a:spcPct val="120000"/>
              </a:lnSpc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sz="4000"/>
            </a:lvl1pPr>
            <a:lvl2pPr>
              <a:defRPr sz="3200"/>
            </a:lvl2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522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-多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7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-69930" r="699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 userDrawn="1"/>
        </p:nvSpPr>
        <p:spPr>
          <a:xfrm>
            <a:off x="2191895" y="-7017"/>
            <a:ext cx="9869717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2355910" y="-7017"/>
            <a:ext cx="9869717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6" name="任意多边形 75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479303"/>
            <a:ext cx="1724201" cy="1253737"/>
          </a:xfrm>
          <a:custGeom>
            <a:avLst/>
            <a:gdLst>
              <a:gd name="connsiteX0" fmla="*/ 0 w 1724201"/>
              <a:gd name="connsiteY0" fmla="*/ 0 h 1253737"/>
              <a:gd name="connsiteX1" fmla="*/ 1724201 w 1724201"/>
              <a:gd name="connsiteY1" fmla="*/ 0 h 1253737"/>
              <a:gd name="connsiteX2" fmla="*/ 1609409 w 1724201"/>
              <a:gd name="connsiteY2" fmla="*/ 1253737 h 1253737"/>
              <a:gd name="connsiteX3" fmla="*/ 0 w 1724201"/>
              <a:gd name="connsiteY3" fmla="*/ 1253737 h 125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201" h="1253737">
                <a:moveTo>
                  <a:pt x="0" y="0"/>
                </a:moveTo>
                <a:lnTo>
                  <a:pt x="1724201" y="0"/>
                </a:lnTo>
                <a:lnTo>
                  <a:pt x="1609409" y="1253737"/>
                </a:lnTo>
                <a:lnTo>
                  <a:pt x="0" y="12537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6" name="任意多边形 45"/>
          <p:cNvSpPr/>
          <p:nvPr userDrawn="1"/>
        </p:nvSpPr>
        <p:spPr>
          <a:xfrm>
            <a:off x="0" y="1376196"/>
            <a:ext cx="1523014" cy="1265404"/>
          </a:xfrm>
          <a:custGeom>
            <a:avLst/>
            <a:gdLst>
              <a:gd name="connsiteX0" fmla="*/ 0 w 1523014"/>
              <a:gd name="connsiteY0" fmla="*/ 0 h 1265404"/>
              <a:gd name="connsiteX1" fmla="*/ 1523014 w 1523014"/>
              <a:gd name="connsiteY1" fmla="*/ 0 h 1265404"/>
              <a:gd name="connsiteX2" fmla="*/ 1407154 w 1523014"/>
              <a:gd name="connsiteY2" fmla="*/ 1265404 h 1265404"/>
              <a:gd name="connsiteX3" fmla="*/ 0 w 1523014"/>
              <a:gd name="connsiteY3" fmla="*/ 1265404 h 126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14" h="1265404">
                <a:moveTo>
                  <a:pt x="0" y="0"/>
                </a:moveTo>
                <a:lnTo>
                  <a:pt x="1523014" y="0"/>
                </a:lnTo>
                <a:lnTo>
                  <a:pt x="1407154" y="1265404"/>
                </a:lnTo>
                <a:lnTo>
                  <a:pt x="0" y="12654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标题 1"/>
          <p:cNvSpPr>
            <a:spLocks noGrp="1"/>
          </p:cNvSpPr>
          <p:nvPr>
            <p:ph type="title" hasCustomPrompt="1"/>
          </p:nvPr>
        </p:nvSpPr>
        <p:spPr>
          <a:xfrm>
            <a:off x="3426832" y="1206856"/>
            <a:ext cx="8281907" cy="1152806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zh-CN" altLang="en-US" dirty="0"/>
              <a:t>小节标题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426832" y="2386651"/>
            <a:ext cx="8281907" cy="51377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小节副标题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79303"/>
            <a:ext cx="1339403" cy="1049700"/>
          </a:xfrm>
        </p:spPr>
        <p:txBody>
          <a:bodyPr anchor="ctr">
            <a:noAutofit/>
          </a:bodyPr>
          <a:lstStyle>
            <a:lvl1pPr marL="0" indent="0" algn="ctr">
              <a:buNone/>
              <a:defRPr sz="72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4693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64459"/>
            <a:ext cx="10744200" cy="665816"/>
          </a:xfr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99" y="1227667"/>
            <a:ext cx="10741155" cy="4698999"/>
          </a:xfrm>
        </p:spPr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任意多边形 15"/>
          <p:cNvSpPr/>
          <p:nvPr userDrawn="1"/>
        </p:nvSpPr>
        <p:spPr>
          <a:xfrm>
            <a:off x="0" y="316846"/>
            <a:ext cx="366713" cy="613429"/>
          </a:xfrm>
          <a:custGeom>
            <a:avLst/>
            <a:gdLst>
              <a:gd name="connsiteX0" fmla="*/ 0 w 366713"/>
              <a:gd name="connsiteY0" fmla="*/ 0 h 613429"/>
              <a:gd name="connsiteX1" fmla="*/ 366713 w 366713"/>
              <a:gd name="connsiteY1" fmla="*/ 0 h 613429"/>
              <a:gd name="connsiteX2" fmla="*/ 315070 w 366713"/>
              <a:gd name="connsiteY2" fmla="*/ 613429 h 613429"/>
              <a:gd name="connsiteX3" fmla="*/ 0 w 366713"/>
              <a:gd name="connsiteY3" fmla="*/ 613429 h 61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3" h="613429">
                <a:moveTo>
                  <a:pt x="0" y="0"/>
                </a:moveTo>
                <a:lnTo>
                  <a:pt x="366713" y="0"/>
                </a:lnTo>
                <a:lnTo>
                  <a:pt x="315070" y="613429"/>
                </a:lnTo>
                <a:lnTo>
                  <a:pt x="0" y="6134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 userDrawn="1"/>
        </p:nvSpPr>
        <p:spPr>
          <a:xfrm>
            <a:off x="0" y="264459"/>
            <a:ext cx="271463" cy="613429"/>
          </a:xfrm>
          <a:custGeom>
            <a:avLst/>
            <a:gdLst>
              <a:gd name="connsiteX0" fmla="*/ 0 w 271463"/>
              <a:gd name="connsiteY0" fmla="*/ 0 h 613429"/>
              <a:gd name="connsiteX1" fmla="*/ 271463 w 271463"/>
              <a:gd name="connsiteY1" fmla="*/ 0 h 613429"/>
              <a:gd name="connsiteX2" fmla="*/ 219820 w 271463"/>
              <a:gd name="connsiteY2" fmla="*/ 613429 h 613429"/>
              <a:gd name="connsiteX3" fmla="*/ 0 w 271463"/>
              <a:gd name="connsiteY3" fmla="*/ 613429 h 61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463" h="613429">
                <a:moveTo>
                  <a:pt x="0" y="0"/>
                </a:moveTo>
                <a:lnTo>
                  <a:pt x="271463" y="0"/>
                </a:lnTo>
                <a:lnTo>
                  <a:pt x="219820" y="613429"/>
                </a:lnTo>
                <a:lnTo>
                  <a:pt x="0" y="61342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1"/>
            <p:cNvSpPr>
              <a:spLocks/>
            </p:cNvSpPr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2"/>
            <p:cNvSpPr>
              <a:spLocks/>
            </p:cNvSpPr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3"/>
            <p:cNvSpPr>
              <a:spLocks/>
            </p:cNvSpPr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8424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99" y="635001"/>
            <a:ext cx="10741155" cy="5291666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1"/>
            <p:cNvSpPr>
              <a:spLocks/>
            </p:cNvSpPr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2"/>
            <p:cNvSpPr>
              <a:spLocks/>
            </p:cNvSpPr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3"/>
            <p:cNvSpPr>
              <a:spLocks/>
            </p:cNvSpPr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1523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3"/>
          </p:nvPr>
        </p:nvSpPr>
        <p:spPr>
          <a:xfrm>
            <a:off x="304124" y="221381"/>
            <a:ext cx="10832305" cy="5833980"/>
          </a:xfrm>
        </p:spPr>
        <p:txBody>
          <a:bodyPr anchor="t"/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-22652" y="385562"/>
            <a:ext cx="1984107" cy="732848"/>
          </a:xfrm>
          <a:solidFill>
            <a:schemeClr val="accent1"/>
          </a:solidFill>
          <a:effectLst>
            <a:outerShdw dist="127000" dir="2040000" algn="ctr" rotWithShape="0">
              <a:schemeClr val="accent2"/>
            </a:outerShdw>
          </a:effectLst>
        </p:spPr>
        <p:txBody>
          <a:bodyPr wrap="square" lIns="180000" tIns="180000" rIns="180000" bIns="180000">
            <a:spAutoFit/>
          </a:bodyPr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chemeClr val="bg2"/>
                </a:solidFill>
                <a:effectLst/>
              </a:defRPr>
            </a:lvl1pPr>
          </a:lstStyle>
          <a:p>
            <a:pPr lvl="0"/>
            <a:r>
              <a:rPr lang="zh-CN" altLang="en-US" dirty="0"/>
              <a:t>图片说明</a:t>
            </a:r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1"/>
            <p:cNvSpPr>
              <a:spLocks/>
            </p:cNvSpPr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2"/>
            <p:cNvSpPr>
              <a:spLocks/>
            </p:cNvSpPr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3"/>
            <p:cNvSpPr>
              <a:spLocks/>
            </p:cNvSpPr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4594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9405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深色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5422" y="781579"/>
            <a:ext cx="10741155" cy="52916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48374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73932" y="6055360"/>
            <a:ext cx="546947" cy="548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>
                <a:solidFill>
                  <a:schemeClr val="accent3"/>
                </a:solidFill>
                <a:latin typeface="+mn-lt"/>
              </a:defRPr>
            </a:lvl1pPr>
          </a:lstStyle>
          <a:p>
            <a:fld id="{27C45CD9-0508-4D1E-923D-4DFDAA610D1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7288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6" r:id="rId3"/>
    <p:sldLayoutId id="2147483661" r:id="rId4"/>
    <p:sldLayoutId id="2147483650" r:id="rId5"/>
    <p:sldLayoutId id="2147483662" r:id="rId6"/>
    <p:sldLayoutId id="2147483664" r:id="rId7"/>
    <p:sldLayoutId id="2147483655" r:id="rId8"/>
    <p:sldLayoutId id="2147483665" r:id="rId9"/>
    <p:sldLayoutId id="2147483663" r:id="rId10"/>
    <p:sldLayoutId id="214748368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768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nblogs.com/xinz/p/5044037.html" TargetMode="External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nblogs.com/xinz/p/3855296.html" TargetMode="External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34082256" TargetMode="External"/><Relationship Id="rId2" Type="http://schemas.openxmlformats.org/officeDocument/2006/relationships/hyperlink" Target="https://www.zhihu.com/question/19572438" TargetMode="Externa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cn.bing.com/images/search?q=shoe+laces+tie+your+sho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hyperlink" Target="http://cn.bing.com/images/search?q=shoe+laces+tie+your+shoe" TargetMode="Externa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#BUSINESS_ACTIVITY"/><Relationship Id="rId2" Type="http://schemas.openxmlformats.org/officeDocument/2006/relationships/hyperlink" Target="http://en.wikipedia.org/wiki/Walkthrough" TargetMode="Externa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nblogs.com/xinz/p/3855296.html" TargetMode="Externa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444215" y="1746167"/>
            <a:ext cx="7196667" cy="1592255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程序设计进阶与实践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444214" y="4114146"/>
            <a:ext cx="7196667" cy="526501"/>
          </a:xfrm>
        </p:spPr>
        <p:txBody>
          <a:bodyPr>
            <a:noAutofit/>
          </a:bodyPr>
          <a:lstStyle/>
          <a:p>
            <a:r>
              <a:rPr lang="zh-CN" altLang="en-US" sz="4000" dirty="0">
                <a:solidFill>
                  <a:schemeClr val="tx1"/>
                </a:solidFill>
              </a:rPr>
              <a:t>计算机科学与技术学院</a:t>
            </a:r>
          </a:p>
        </p:txBody>
      </p:sp>
    </p:spTree>
    <p:extLst>
      <p:ext uri="{BB962C8B-B14F-4D97-AF65-F5344CB8AC3E}">
        <p14:creationId xmlns:p14="http://schemas.microsoft.com/office/powerpoint/2010/main" val="194640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函数式编程的</a:t>
            </a:r>
            <a:r>
              <a:rPr lang="zh-CN" altLang="en-US" dirty="0">
                <a:sym typeface="+mn-ea"/>
              </a:rPr>
              <a:t>性质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函数是第一型</a:t>
            </a:r>
          </a:p>
          <a:p>
            <a:pPr>
              <a:buClr>
                <a:srgbClr val="669999"/>
              </a:buClr>
              <a:buFont typeface="Wingdings" panose="05000000000000000000" charset="0"/>
              <a:buChar char=""/>
            </a:pPr>
            <a:r>
              <a:rPr lang="zh-CN" altLang="en-US" sz="2600"/>
              <a:t>所谓"第一型"（first class），指的是函数与其他数据类型一样，处于平等地位，可以赋值给其他变量，也可以作为参数，传入另一个函数，或者作为别的函数的返回值。</a:t>
            </a:r>
          </a:p>
        </p:txBody>
      </p:sp>
    </p:spTree>
  </p:cSld>
  <p:clrMapOvr>
    <a:masterClrMapping/>
  </p:clrMapOvr>
  <p:transition spd="slow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DFD – Data Flow Diagrams</a:t>
            </a:r>
            <a:endParaRPr 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774825"/>
          <a:ext cx="8229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11674299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926976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结构化的分析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建模工具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92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为 </a:t>
                      </a:r>
                      <a:r>
                        <a:rPr lang="en-US" altLang="zh-CN" dirty="0"/>
                        <a:t>【</a:t>
                      </a:r>
                      <a:r>
                        <a:rPr lang="zh-CN" altLang="en-US" dirty="0"/>
                        <a:t>数据元素 （数据的属性，关系）</a:t>
                      </a:r>
                      <a:r>
                        <a:rPr lang="en-US" altLang="zh-CN" dirty="0"/>
                        <a:t>】</a:t>
                      </a:r>
                      <a:r>
                        <a:rPr lang="zh-CN" altLang="en-US" dirty="0"/>
                        <a:t>建模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ERD</a:t>
                      </a:r>
                      <a:r>
                        <a:rPr lang="zh-CN" altLang="en-US" dirty="0"/>
                        <a:t>， </a:t>
                      </a:r>
                      <a:r>
                        <a:rPr lang="en-US" altLang="zh-CN" dirty="0"/>
                        <a:t>Data Object Diagrams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575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为  </a:t>
                      </a:r>
                      <a:r>
                        <a:rPr lang="en-US" altLang="zh-CN" dirty="0"/>
                        <a:t>【</a:t>
                      </a:r>
                      <a:r>
                        <a:rPr lang="zh-CN" altLang="en-US" dirty="0"/>
                        <a:t>处理数据的流程</a:t>
                      </a:r>
                      <a:r>
                        <a:rPr lang="en-US" altLang="zh-CN" dirty="0"/>
                        <a:t>】 </a:t>
                      </a:r>
                      <a:r>
                        <a:rPr lang="zh-CN" altLang="en-US" dirty="0"/>
                        <a:t>建模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DFD</a:t>
                      </a:r>
                      <a:r>
                        <a:rPr lang="zh-CN" altLang="en-US" dirty="0"/>
                        <a:t>，对于流程的描述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91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659460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981200" y="3962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</a:t>
            </a:r>
            <a:r>
              <a:rPr lang="en-US" altLang="zh-CN" dirty="0"/>
              <a:t>DFD</a:t>
            </a:r>
            <a:r>
              <a:rPr lang="zh-CN" altLang="en-US" dirty="0"/>
              <a:t>描述了信息在流程和角色之间流动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57231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最上层</a:t>
            </a:r>
            <a:r>
              <a:rPr lang="en-US" dirty="0"/>
              <a:t>DFD </a:t>
            </a:r>
          </a:p>
        </p:txBody>
      </p:sp>
      <p:sp>
        <p:nvSpPr>
          <p:cNvPr id="4" name="矩形 3"/>
          <p:cNvSpPr/>
          <p:nvPr/>
        </p:nvSpPr>
        <p:spPr>
          <a:xfrm>
            <a:off x="2209800" y="2514600"/>
            <a:ext cx="16764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老师</a:t>
            </a: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2246376" y="3437875"/>
            <a:ext cx="16764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学生</a:t>
            </a: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2221992" y="4360164"/>
            <a:ext cx="16764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家长</a:t>
            </a:r>
            <a:endParaRPr lang="en-US" dirty="0"/>
          </a:p>
        </p:txBody>
      </p:sp>
      <p:sp>
        <p:nvSpPr>
          <p:cNvPr id="7" name="椭圆 6"/>
          <p:cNvSpPr/>
          <p:nvPr/>
        </p:nvSpPr>
        <p:spPr>
          <a:xfrm>
            <a:off x="5105400" y="2980675"/>
            <a:ext cx="1447800" cy="1447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算术</a:t>
            </a:r>
            <a:r>
              <a:rPr lang="en-US" altLang="zh-CN" sz="2400" dirty="0"/>
              <a:t>App</a:t>
            </a:r>
            <a:endParaRPr 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7464552" y="2514600"/>
            <a:ext cx="16764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短信</a:t>
            </a:r>
            <a:endParaRPr lang="en-US" altLang="zh-CN" dirty="0"/>
          </a:p>
          <a:p>
            <a:pPr algn="ctr"/>
            <a:r>
              <a:rPr lang="zh-CN" altLang="en-US" dirty="0"/>
              <a:t>显示成绩</a:t>
            </a:r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7498080" y="3437875"/>
            <a:ext cx="16764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短信</a:t>
            </a:r>
            <a:endParaRPr lang="en-US" altLang="zh-CN" dirty="0"/>
          </a:p>
          <a:p>
            <a:pPr algn="ctr"/>
            <a:r>
              <a:rPr lang="zh-CN" altLang="en-US" dirty="0"/>
              <a:t>提醒作业</a:t>
            </a:r>
            <a:endParaRPr lang="en-US" dirty="0"/>
          </a:p>
        </p:txBody>
      </p:sp>
      <p:sp>
        <p:nvSpPr>
          <p:cNvPr id="10" name="矩形 9"/>
          <p:cNvSpPr/>
          <p:nvPr/>
        </p:nvSpPr>
        <p:spPr>
          <a:xfrm>
            <a:off x="7498080" y="4428475"/>
            <a:ext cx="16764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微博</a:t>
            </a:r>
            <a:r>
              <a:rPr lang="en-US" altLang="zh-CN" dirty="0"/>
              <a:t>/</a:t>
            </a:r>
            <a:r>
              <a:rPr lang="zh-CN" altLang="en-US" dirty="0"/>
              <a:t>微信</a:t>
            </a:r>
            <a:endParaRPr lang="en-US" altLang="zh-CN" dirty="0"/>
          </a:p>
          <a:p>
            <a:pPr algn="ctr"/>
            <a:r>
              <a:rPr lang="zh-CN" altLang="en-US" dirty="0"/>
              <a:t>分享进步</a:t>
            </a:r>
            <a:endParaRPr lang="en-US" dirty="0"/>
          </a:p>
        </p:txBody>
      </p:sp>
      <p:cxnSp>
        <p:nvCxnSpPr>
          <p:cNvPr id="12" name="直接箭头连接符 11"/>
          <p:cNvCxnSpPr>
            <a:stCxn id="4" idx="3"/>
            <a:endCxn id="7" idx="1"/>
          </p:cNvCxnSpPr>
          <p:nvPr/>
        </p:nvCxnSpPr>
        <p:spPr>
          <a:xfrm>
            <a:off x="3886201" y="2781300"/>
            <a:ext cx="1431225" cy="41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5" idx="3"/>
            <a:endCxn id="7" idx="2"/>
          </p:cNvCxnSpPr>
          <p:nvPr/>
        </p:nvCxnSpPr>
        <p:spPr>
          <a:xfrm>
            <a:off x="3922776" y="3704575"/>
            <a:ext cx="118262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7" idx="3"/>
          </p:cNvCxnSpPr>
          <p:nvPr/>
        </p:nvCxnSpPr>
        <p:spPr>
          <a:xfrm flipV="1">
            <a:off x="3922777" y="4216451"/>
            <a:ext cx="1394649" cy="40252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7"/>
            <a:endCxn id="8" idx="1"/>
          </p:cNvCxnSpPr>
          <p:nvPr/>
        </p:nvCxnSpPr>
        <p:spPr>
          <a:xfrm flipV="1">
            <a:off x="6341176" y="2781300"/>
            <a:ext cx="1123377" cy="41140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7" idx="6"/>
            <a:endCxn id="9" idx="1"/>
          </p:cNvCxnSpPr>
          <p:nvPr/>
        </p:nvCxnSpPr>
        <p:spPr>
          <a:xfrm>
            <a:off x="6553200" y="3704575"/>
            <a:ext cx="94488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7" idx="5"/>
            <a:endCxn id="10" idx="1"/>
          </p:cNvCxnSpPr>
          <p:nvPr/>
        </p:nvCxnSpPr>
        <p:spPr>
          <a:xfrm>
            <a:off x="6341176" y="4216451"/>
            <a:ext cx="1156905" cy="47872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133600" y="5791200"/>
            <a:ext cx="792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方框：外部的实体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圆圈：流程 （</a:t>
            </a:r>
            <a:r>
              <a:rPr lang="en-US" altLang="zh-CN" dirty="0"/>
              <a:t>process)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箭头：数据流向</a:t>
            </a:r>
            <a:endParaRPr 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4194048" y="2880988"/>
            <a:ext cx="91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题目</a:t>
            </a:r>
            <a:endParaRPr 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4191000" y="3602137"/>
            <a:ext cx="91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命令</a:t>
            </a:r>
            <a:endParaRPr 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4177284" y="4360165"/>
            <a:ext cx="911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命令 （查看成绩，制定进度）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3563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图书管理系统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8521" y="1825625"/>
            <a:ext cx="82375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246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数据流分析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118872" indent="0">
              <a:lnSpc>
                <a:spcPct val="120000"/>
              </a:lnSpc>
              <a:buNone/>
            </a:pPr>
            <a:r>
              <a:rPr lang="en-US" altLang="zh-CN" dirty="0"/>
              <a:t>1</a:t>
            </a:r>
            <a:r>
              <a:rPr lang="zh-CN" altLang="en-US" dirty="0"/>
              <a:t>）和管理机构相关的数据流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管理机构可以发出指令，“改变读者借书数量的上限”，这样的信息会导致图书馆的处理规则发生变化，并且会导致相关信息出现在“公开显示设备”</a:t>
            </a:r>
            <a:r>
              <a:rPr lang="en-US" altLang="zh-CN" dirty="0"/>
              <a:t>——</a:t>
            </a:r>
            <a:r>
              <a:rPr lang="zh-CN" altLang="en-US" dirty="0"/>
              <a:t>例如网页，或者电子公告板上。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管理机构可以查询一定时间内图书借阅情况的明细或统计信息，这些信息或者返回到管理机构（例如</a:t>
            </a:r>
            <a:r>
              <a:rPr lang="en-US" altLang="zh-CN" dirty="0"/>
              <a:t>——</a:t>
            </a:r>
            <a:r>
              <a:rPr lang="zh-CN" altLang="en-US" dirty="0"/>
              <a:t>借书欠款最多的读者），或者出现在“公开显示设备”上（例如</a:t>
            </a:r>
            <a:r>
              <a:rPr lang="en-US" altLang="zh-CN" dirty="0"/>
              <a:t>——</a:t>
            </a:r>
            <a:r>
              <a:rPr lang="zh-CN" altLang="en-US" dirty="0"/>
              <a:t>本月热门人文类书籍前十名）。</a:t>
            </a:r>
          </a:p>
          <a:p>
            <a:pPr marL="118872" indent="0">
              <a:lnSpc>
                <a:spcPct val="120000"/>
              </a:lnSpc>
              <a:buNone/>
            </a:pPr>
            <a:endParaRPr lang="en-US" altLang="zh-CN" dirty="0"/>
          </a:p>
          <a:p>
            <a:pPr marL="118872" indent="0">
              <a:lnSpc>
                <a:spcPct val="120000"/>
              </a:lnSpc>
              <a:buNone/>
            </a:pPr>
            <a:r>
              <a:rPr lang="en-US" altLang="zh-CN" dirty="0"/>
              <a:t>2</a:t>
            </a:r>
            <a:r>
              <a:rPr lang="zh-CN" altLang="en-US" dirty="0"/>
              <a:t>）和读者相关的数据流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读者可以查询、预定、借出书籍。</a:t>
            </a:r>
          </a:p>
          <a:p>
            <a:pPr marL="118872" indent="0">
              <a:lnSpc>
                <a:spcPct val="120000"/>
              </a:lnSpc>
              <a:buNone/>
            </a:pPr>
            <a:endParaRPr lang="en-US" altLang="zh-CN" dirty="0"/>
          </a:p>
          <a:p>
            <a:pPr marL="118872" indent="0">
              <a:lnSpc>
                <a:spcPct val="120000"/>
              </a:lnSpc>
              <a:buNone/>
            </a:pPr>
            <a:r>
              <a:rPr lang="en-US" altLang="zh-CN" dirty="0"/>
              <a:t>3</a:t>
            </a:r>
            <a:r>
              <a:rPr lang="zh-CN" altLang="en-US" dirty="0"/>
              <a:t>）和新书入库相关的数据流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新书入库的时候，书的各种属性会被录入到系统内的“图书数据库”，同时内部管理系统能触发流程，让预定某书的读者知道，他关心的书已经到货。</a:t>
            </a:r>
          </a:p>
          <a:p>
            <a:pPr marL="118872" indent="0">
              <a:lnSpc>
                <a:spcPct val="120000"/>
              </a:lnSpc>
              <a:buNone/>
            </a:pPr>
            <a:endParaRPr lang="en-US" altLang="zh-CN" dirty="0"/>
          </a:p>
          <a:p>
            <a:pPr marL="118872" indent="0">
              <a:lnSpc>
                <a:spcPct val="120000"/>
              </a:lnSpc>
              <a:buNone/>
            </a:pPr>
            <a:r>
              <a:rPr lang="en-US" altLang="zh-CN" dirty="0"/>
              <a:t>4</a:t>
            </a:r>
            <a:r>
              <a:rPr lang="zh-CN" altLang="en-US" dirty="0"/>
              <a:t>）和时间相关的数据流（图上没有表示）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时间也是信息，当某个时间点到达的时候，系统内部的逻辑会触发一系列动作，导致信息的处理和流动，例如每天晚上</a:t>
            </a:r>
            <a:r>
              <a:rPr lang="en-US" altLang="zh-CN" dirty="0"/>
              <a:t>6</a:t>
            </a:r>
            <a:r>
              <a:rPr lang="zh-CN" altLang="en-US" dirty="0"/>
              <a:t>点开始统计第二天图书到期的读者，并给这些读者推送催还消息。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8741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DFD </a:t>
            </a:r>
            <a:r>
              <a:rPr lang="zh-CN" altLang="en-US" dirty="0"/>
              <a:t>和安全分析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altLang="zh-CN" dirty="0"/>
              <a:t>DFD</a:t>
            </a:r>
            <a:r>
              <a:rPr lang="zh-CN" altLang="en-US" dirty="0"/>
              <a:t>还能帮助系统的安全设计</a:t>
            </a:r>
            <a:endParaRPr lang="en-US" altLang="zh-CN" dirty="0"/>
          </a:p>
          <a:p>
            <a:r>
              <a:rPr lang="zh-CN" altLang="en-US" dirty="0"/>
              <a:t>分析能影响本系统的信息都从哪里来，</a:t>
            </a:r>
            <a:endParaRPr lang="en-US" altLang="zh-CN" dirty="0"/>
          </a:p>
          <a:p>
            <a:r>
              <a:rPr lang="zh-CN" altLang="en-US" dirty="0"/>
              <a:t>外部数据和内部数据的边界在哪里？</a:t>
            </a:r>
            <a:endParaRPr lang="en-US" altLang="zh-CN" dirty="0"/>
          </a:p>
          <a:p>
            <a:r>
              <a:rPr lang="zh-CN" altLang="en-US" dirty="0"/>
              <a:t>如果我们盲目相信信息源发出的数据，是否会造成严重后果？（例如：</a:t>
            </a:r>
            <a:r>
              <a:rPr lang="en-US" altLang="zh-CN" dirty="0"/>
              <a:t>SQL </a:t>
            </a:r>
            <a:r>
              <a:rPr lang="zh-CN" altLang="en-US" dirty="0"/>
              <a:t>注入）</a:t>
            </a:r>
            <a:endParaRPr lang="en-US" altLang="zh-CN" dirty="0"/>
          </a:p>
          <a:p>
            <a:r>
              <a:rPr lang="zh-CN" altLang="en-US" dirty="0"/>
              <a:t>敏感数据都流到哪里去了？</a:t>
            </a:r>
            <a:endParaRPr lang="en-US" altLang="zh-CN" dirty="0"/>
          </a:p>
          <a:p>
            <a:r>
              <a:rPr lang="zh-CN" altLang="en-US" dirty="0"/>
              <a:t>如果数据的目的地没有合适的保护，是否会造成敏感数据的泄露？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9531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DFD </a:t>
            </a:r>
            <a:r>
              <a:rPr lang="zh-CN" altLang="en-US" dirty="0"/>
              <a:t>分层递进，逐步深入描述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展现信息（数据）在底层模块中的流动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4204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</a:t>
            </a:r>
            <a:r>
              <a:rPr lang="en-US" altLang="zh-CN" dirty="0"/>
              <a:t>/</a:t>
            </a:r>
            <a:r>
              <a:rPr lang="zh-CN" altLang="en-US" dirty="0"/>
              <a:t>结构化的分析</a:t>
            </a:r>
            <a:endParaRPr 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774823"/>
          <a:ext cx="8382000" cy="2949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1664504397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1412207121"/>
                    </a:ext>
                  </a:extLst>
                </a:gridCol>
              </a:tblGrid>
              <a:tr h="662520">
                <a:tc>
                  <a:txBody>
                    <a:bodyPr/>
                    <a:lstStyle/>
                    <a:p>
                      <a:r>
                        <a:rPr lang="zh-CN" altLang="en-US" dirty="0"/>
                        <a:t>面向对象的分析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建模方法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69217"/>
                  </a:ext>
                </a:extLst>
              </a:tr>
              <a:tr h="1143528">
                <a:tc>
                  <a:txBody>
                    <a:bodyPr/>
                    <a:lstStyle/>
                    <a:p>
                      <a:r>
                        <a:rPr lang="zh-CN" altLang="en-US" dirty="0"/>
                        <a:t>类 </a:t>
                      </a:r>
                      <a:r>
                        <a:rPr lang="en-US" altLang="zh-CN" dirty="0"/>
                        <a:t>Class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dirty="0"/>
                        <a:t>数据</a:t>
                      </a:r>
                      <a:endParaRPr lang="en-US" altLang="zh-CN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dirty="0"/>
                        <a:t>对数据的处理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Class Diagrams</a:t>
                      </a:r>
                    </a:p>
                    <a:p>
                      <a:r>
                        <a:rPr lang="en-US" dirty="0"/>
                        <a:t>Packages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174639"/>
                  </a:ext>
                </a:extLst>
              </a:tr>
              <a:tr h="1143528">
                <a:tc>
                  <a:txBody>
                    <a:bodyPr/>
                    <a:lstStyle/>
                    <a:p>
                      <a:r>
                        <a:rPr lang="zh-CN" altLang="en-US" dirty="0"/>
                        <a:t>类之间的交流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CRC </a:t>
                      </a:r>
                      <a:r>
                        <a:rPr lang="zh-CN" altLang="en-US" dirty="0"/>
                        <a:t>卡片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Sequence Diagrams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432319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981200" y="5257801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描述系统是许多对象（</a:t>
            </a:r>
            <a:r>
              <a:rPr lang="en-US" altLang="zh-CN" dirty="0"/>
              <a:t>Objects</a:t>
            </a:r>
            <a:r>
              <a:rPr lang="zh-CN" altLang="en-US" dirty="0"/>
              <a:t>）的相互关系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每一个对象包含了数据和对数据的操作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2651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 和 对象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类 </a:t>
            </a:r>
            <a:r>
              <a:rPr lang="en-US" altLang="zh-CN" dirty="0"/>
              <a:t>class</a:t>
            </a:r>
            <a:r>
              <a:rPr lang="zh-CN" altLang="en-US" dirty="0"/>
              <a:t>， 类图 </a:t>
            </a:r>
            <a:r>
              <a:rPr lang="en-US" altLang="zh-CN" dirty="0"/>
              <a:t>(class diagram) </a:t>
            </a:r>
            <a:r>
              <a:rPr lang="zh-CN" altLang="en-US" dirty="0"/>
              <a:t>展现一个类的静态结构</a:t>
            </a:r>
            <a:endParaRPr lang="en-US" altLang="zh-CN" dirty="0"/>
          </a:p>
          <a:p>
            <a:pPr lvl="1"/>
            <a:r>
              <a:rPr lang="zh-CN" altLang="en-US" dirty="0"/>
              <a:t>属性 （数据）</a:t>
            </a:r>
            <a:endParaRPr lang="en-US" altLang="zh-CN" dirty="0"/>
          </a:p>
          <a:p>
            <a:pPr lvl="1"/>
            <a:r>
              <a:rPr lang="zh-CN" altLang="en-US" dirty="0"/>
              <a:t>方法 （对数据的操作）</a:t>
            </a:r>
            <a:endParaRPr lang="en-US" dirty="0"/>
          </a:p>
          <a:p>
            <a:r>
              <a:rPr lang="zh-CN" altLang="en-US" dirty="0"/>
              <a:t>类 </a:t>
            </a:r>
            <a:r>
              <a:rPr lang="en-US" altLang="zh-CN" dirty="0"/>
              <a:t> 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/>
              <a:t>实例化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对象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类之间的关系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继承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/>
              <a:t>包含</a:t>
            </a:r>
            <a:endParaRPr lang="en-US" altLang="zh-CN" dirty="0"/>
          </a:p>
          <a:p>
            <a:pPr lvl="1"/>
            <a:r>
              <a:rPr lang="zh-CN" altLang="en-US" dirty="0"/>
              <a:t>关联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2362200"/>
            <a:ext cx="3733800" cy="14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517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怎么从现实世界中得到类？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用文字描述使用场景</a:t>
            </a:r>
            <a:endParaRPr lang="en-US" altLang="zh-CN" dirty="0"/>
          </a:p>
          <a:p>
            <a:r>
              <a:rPr lang="zh-CN" altLang="en-US" dirty="0"/>
              <a:t>从语法出发</a:t>
            </a:r>
            <a:endParaRPr lang="en-US" altLang="zh-CN" dirty="0"/>
          </a:p>
          <a:p>
            <a:pPr lvl="1"/>
            <a:r>
              <a:rPr lang="zh-CN" altLang="en-US" dirty="0"/>
              <a:t>名词</a:t>
            </a:r>
            <a:endParaRPr lang="en-US" altLang="zh-CN" dirty="0"/>
          </a:p>
          <a:p>
            <a:pPr lvl="2"/>
            <a:r>
              <a:rPr lang="zh-CN" altLang="en-US" dirty="0"/>
              <a:t>类 （系统外的实体，事件，地方，结构，物体，等）</a:t>
            </a:r>
            <a:endParaRPr lang="en-US" altLang="zh-CN" dirty="0"/>
          </a:p>
          <a:p>
            <a:pPr lvl="2"/>
            <a:r>
              <a:rPr lang="zh-CN" altLang="en-US" dirty="0"/>
              <a:t>类的属性 （描述一个实体的性质，规格，等）</a:t>
            </a:r>
            <a:endParaRPr lang="en-US" altLang="zh-CN" dirty="0"/>
          </a:p>
          <a:p>
            <a:pPr lvl="1"/>
            <a:r>
              <a:rPr lang="zh-CN" altLang="en-US" dirty="0"/>
              <a:t>动词</a:t>
            </a:r>
            <a:endParaRPr lang="en-US" altLang="zh-CN" dirty="0"/>
          </a:p>
          <a:p>
            <a:pPr lvl="2"/>
            <a:r>
              <a:rPr lang="zh-CN" altLang="en-US" dirty="0"/>
              <a:t>对数据进行操作，改变数据（增加，删除，修改，变化）</a:t>
            </a:r>
            <a:endParaRPr lang="en-US" altLang="zh-CN" dirty="0"/>
          </a:p>
          <a:p>
            <a:pPr lvl="2"/>
            <a:r>
              <a:rPr lang="zh-CN" altLang="en-US" dirty="0"/>
              <a:t>计算</a:t>
            </a:r>
            <a:endParaRPr lang="en-US" altLang="zh-CN" dirty="0"/>
          </a:p>
          <a:p>
            <a:pPr lvl="2"/>
            <a:r>
              <a:rPr lang="zh-CN" altLang="en-US" dirty="0"/>
              <a:t>查询状态，查询事件是否发生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0741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构建</a:t>
            </a:r>
            <a:r>
              <a:rPr lang="en-US" altLang="zh-CN" dirty="0"/>
              <a:t>OO</a:t>
            </a:r>
            <a:r>
              <a:rPr lang="zh-CN" altLang="en-US" dirty="0"/>
              <a:t>模型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反复下面的流程多次，逐步细化</a:t>
            </a:r>
            <a:endParaRPr lang="en-US" altLang="zh-CN" dirty="0"/>
          </a:p>
          <a:p>
            <a:pPr lvl="1"/>
            <a:r>
              <a:rPr lang="zh-CN" altLang="en-US" dirty="0"/>
              <a:t>从对系统的描述中抽取出各种类和属性</a:t>
            </a:r>
            <a:endParaRPr lang="en-US" altLang="zh-CN" dirty="0"/>
          </a:p>
          <a:p>
            <a:pPr lvl="1"/>
            <a:r>
              <a:rPr lang="zh-CN" altLang="en-US" dirty="0"/>
              <a:t>定义类的目的 </a:t>
            </a:r>
            <a:r>
              <a:rPr lang="en-US" altLang="zh-CN" dirty="0"/>
              <a:t>– </a:t>
            </a:r>
            <a:r>
              <a:rPr lang="zh-CN" altLang="en-US" dirty="0"/>
              <a:t>它主要是做什么？</a:t>
            </a:r>
            <a:endParaRPr lang="en-US" altLang="zh-CN" dirty="0"/>
          </a:p>
          <a:p>
            <a:pPr lvl="1"/>
            <a:r>
              <a:rPr lang="zh-CN" altLang="en-US" dirty="0"/>
              <a:t>各个类之间是什么关系？他们如何交流（数据，控制）</a:t>
            </a:r>
            <a:endParaRPr lang="en-US" altLang="zh-CN" dirty="0"/>
          </a:p>
          <a:p>
            <a:pPr lvl="1"/>
            <a:r>
              <a:rPr lang="zh-CN" altLang="en-US" dirty="0"/>
              <a:t>各个类之间有什么共同</a:t>
            </a:r>
            <a:r>
              <a:rPr lang="en-US" altLang="zh-CN" dirty="0"/>
              <a:t>/</a:t>
            </a:r>
            <a:r>
              <a:rPr lang="zh-CN" altLang="en-US" dirty="0"/>
              <a:t>不同的地方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129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函数式编程的</a:t>
            </a:r>
            <a:r>
              <a:rPr lang="zh-CN" altLang="en-US" dirty="0">
                <a:sym typeface="+mn-ea"/>
              </a:rPr>
              <a:t>性质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只用"表达式"，不用"语句"</a:t>
            </a:r>
          </a:p>
          <a:p>
            <a:pPr>
              <a:buClr>
                <a:srgbClr val="669999"/>
              </a:buClr>
              <a:buFont typeface="Wingdings" panose="05000000000000000000" charset="0"/>
              <a:buChar char=""/>
            </a:pPr>
            <a:r>
              <a:rPr lang="zh-CN" altLang="en-US" sz="2600"/>
              <a:t>"表达式"（expression）是一个单纯的运算过程，总是有返回值；"语句"（statement）是执行某种操作，没有返回值。</a:t>
            </a:r>
          </a:p>
          <a:p>
            <a:pPr>
              <a:buClr>
                <a:srgbClr val="669999"/>
              </a:buClr>
              <a:buFont typeface="Wingdings" panose="05000000000000000000" charset="0"/>
              <a:buChar char=""/>
            </a:pPr>
            <a:r>
              <a:rPr lang="zh-CN" altLang="en-US" sz="2600"/>
              <a:t>函数式编程要求，只使用表达式，不使用语句。也就是说，每一步都是单纯的运算，而且都有返回值。</a:t>
            </a:r>
          </a:p>
        </p:txBody>
      </p:sp>
    </p:spTree>
  </p:cSld>
  <p:clrMapOvr>
    <a:masterClrMapping/>
  </p:clrMapOvr>
  <p:transition spd="slow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在分析过程中要注意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把注意力放在要解决的问题上</a:t>
            </a:r>
            <a:endParaRPr lang="en-US" altLang="zh-CN" dirty="0"/>
          </a:p>
          <a:p>
            <a:pPr lvl="1"/>
            <a:r>
              <a:rPr lang="zh-CN" altLang="en-US" dirty="0"/>
              <a:t>找到和问题相关的名词（</a:t>
            </a:r>
            <a:r>
              <a:rPr lang="en-US" altLang="zh-CN" dirty="0"/>
              <a:t>what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不要把“</a:t>
            </a:r>
            <a:r>
              <a:rPr lang="en-US" altLang="zh-CN" dirty="0"/>
              <a:t>how”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类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关注核心的类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控制流程的类可以尽量不要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全部是数据的类尽量不要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/>
              <a:t>一个类只有一个属性？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合并到其他类中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继承关系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把共同点移到基类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把差异点移到派生类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避免过多层次的继承</a:t>
            </a:r>
            <a:endParaRPr lang="en-US" altLang="zh-CN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048683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（继续）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避免把所有的操作都放到一个巨大的类中</a:t>
            </a:r>
            <a:endParaRPr lang="en-US" altLang="zh-CN" dirty="0"/>
          </a:p>
          <a:p>
            <a:r>
              <a:rPr lang="zh-CN" altLang="en-US" dirty="0"/>
              <a:t>一个类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把一类事情做好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/>
              <a:t>避免把无关的成员放到一个类中</a:t>
            </a:r>
            <a:endParaRPr lang="en-US" altLang="zh-CN" dirty="0"/>
          </a:p>
          <a:p>
            <a:r>
              <a:rPr lang="zh-CN" altLang="en-US" dirty="0"/>
              <a:t>把数据和对这个数据的操作放到一个类中</a:t>
            </a:r>
            <a:endParaRPr lang="en-US" altLang="zh-CN" dirty="0"/>
          </a:p>
          <a:p>
            <a:r>
              <a:rPr lang="zh-CN" altLang="en-US" dirty="0"/>
              <a:t>把相关的类放到一个分类 （</a:t>
            </a:r>
            <a:r>
              <a:rPr lang="en-US" altLang="zh-CN" dirty="0"/>
              <a:t>category) </a:t>
            </a:r>
            <a:r>
              <a:rPr lang="zh-CN" altLang="en-US" dirty="0"/>
              <a:t>中</a:t>
            </a:r>
            <a:endParaRPr lang="en-US" altLang="zh-CN" dirty="0"/>
          </a:p>
          <a:p>
            <a:pPr lvl="1"/>
            <a:r>
              <a:rPr lang="en-US" altLang="zh-CN" dirty="0"/>
              <a:t>Analysis Package</a:t>
            </a:r>
          </a:p>
        </p:txBody>
      </p:sp>
    </p:spTree>
    <p:extLst>
      <p:ext uri="{BB962C8B-B14F-4D97-AF65-F5344CB8AC3E}">
        <p14:creationId xmlns:p14="http://schemas.microsoft.com/office/powerpoint/2010/main" val="36000547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UML – </a:t>
            </a:r>
            <a:r>
              <a:rPr lang="zh-CN" altLang="en-US" dirty="0"/>
              <a:t>统一的建模语言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Unified Modeling Language</a:t>
            </a:r>
          </a:p>
          <a:p>
            <a:r>
              <a:rPr lang="zh-CN" altLang="en-US" dirty="0"/>
              <a:t>为啥要建模？ （直接写代码不好么？）</a:t>
            </a:r>
            <a:endParaRPr lang="en-US" altLang="zh-CN" dirty="0"/>
          </a:p>
          <a:p>
            <a:pPr lvl="1"/>
            <a:r>
              <a:rPr lang="zh-CN" altLang="en-US" dirty="0"/>
              <a:t>便于管理复杂系统</a:t>
            </a:r>
            <a:endParaRPr lang="en-US" altLang="zh-CN" dirty="0"/>
          </a:p>
          <a:p>
            <a:pPr lvl="2"/>
            <a:r>
              <a:rPr lang="en-US" altLang="zh-CN" dirty="0"/>
              <a:t>Hello World </a:t>
            </a:r>
            <a:r>
              <a:rPr lang="zh-CN" altLang="en-US" dirty="0"/>
              <a:t>的程序不需要建模</a:t>
            </a:r>
            <a:endParaRPr lang="en-US" dirty="0"/>
          </a:p>
          <a:p>
            <a:pPr lvl="1"/>
            <a:r>
              <a:rPr lang="zh-CN" altLang="en-US" dirty="0"/>
              <a:t>精确地记录和表达用户需求</a:t>
            </a:r>
            <a:endParaRPr lang="en-US" altLang="zh-CN" dirty="0"/>
          </a:p>
          <a:p>
            <a:pPr lvl="2"/>
            <a:r>
              <a:rPr lang="zh-CN" altLang="en-US" dirty="0"/>
              <a:t>例如：银行账户和信用卡账户的对应关系是一对一，一对多，还是多对一？</a:t>
            </a:r>
            <a:endParaRPr lang="en-US" altLang="zh-CN" dirty="0"/>
          </a:p>
          <a:p>
            <a:pPr lvl="1"/>
            <a:r>
              <a:rPr lang="zh-CN" altLang="en-US" dirty="0"/>
              <a:t>帮助理解设计和设计的决定</a:t>
            </a:r>
            <a:endParaRPr lang="en-US" altLang="zh-CN" dirty="0"/>
          </a:p>
          <a:p>
            <a:pPr lvl="2"/>
            <a:r>
              <a:rPr lang="zh-CN" altLang="en-US" dirty="0"/>
              <a:t>各个模块的关系是怎样的？为何这样设计，而不是那样设计？</a:t>
            </a:r>
            <a:endParaRPr lang="en-US" altLang="zh-CN" dirty="0"/>
          </a:p>
          <a:p>
            <a:pPr lvl="1"/>
            <a:r>
              <a:rPr lang="zh-CN" altLang="en-US" dirty="0"/>
              <a:t>组织管理各类设计的元素</a:t>
            </a:r>
            <a:endParaRPr lang="en-US" altLang="zh-CN" dirty="0"/>
          </a:p>
          <a:p>
            <a:pPr lvl="1"/>
            <a:r>
              <a:rPr lang="zh-CN" altLang="en-US" dirty="0"/>
              <a:t>更方便地探索更多的解决方案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9099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UML – </a:t>
            </a:r>
            <a:r>
              <a:rPr lang="zh-CN" altLang="en-US" dirty="0"/>
              <a:t>模型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zh-CN" altLang="en-US" dirty="0"/>
              <a:t>模型里面都有啥？</a:t>
            </a:r>
            <a:endParaRPr lang="en-US" altLang="zh-CN" dirty="0"/>
          </a:p>
          <a:p>
            <a:r>
              <a:rPr lang="zh-CN" altLang="en-US" dirty="0"/>
              <a:t>语义 </a:t>
            </a:r>
            <a:r>
              <a:rPr lang="en-US" altLang="zh-CN" dirty="0"/>
              <a:t>(semantics)</a:t>
            </a:r>
          </a:p>
          <a:p>
            <a:pPr lvl="1"/>
            <a:r>
              <a:rPr lang="zh-CN" altLang="en-US" dirty="0"/>
              <a:t>模型讲的是啥</a:t>
            </a:r>
            <a:endParaRPr lang="en-US" altLang="zh-CN" dirty="0"/>
          </a:p>
          <a:p>
            <a:r>
              <a:rPr lang="zh-CN" altLang="en-US" dirty="0"/>
              <a:t>表现 </a:t>
            </a:r>
            <a:r>
              <a:rPr lang="en-US" altLang="zh-CN" dirty="0"/>
              <a:t>(Presentation)</a:t>
            </a:r>
          </a:p>
          <a:p>
            <a:pPr lvl="1"/>
            <a:r>
              <a:rPr lang="zh-CN" altLang="en-US" dirty="0"/>
              <a:t>用什么方式表达出来的，元素，标记，图素，</a:t>
            </a:r>
            <a:endParaRPr lang="en-US" altLang="zh-CN" dirty="0"/>
          </a:p>
          <a:p>
            <a:r>
              <a:rPr lang="zh-CN" altLang="en-US" dirty="0"/>
              <a:t>场景 </a:t>
            </a:r>
            <a:r>
              <a:rPr lang="en-US" altLang="zh-CN" dirty="0"/>
              <a:t>(context)</a:t>
            </a:r>
          </a:p>
          <a:p>
            <a:pPr lvl="1"/>
            <a:r>
              <a:rPr lang="zh-CN" altLang="en-US" dirty="0"/>
              <a:t>这个模型是在什么上下文中出现的？</a:t>
            </a:r>
            <a:endParaRPr lang="en-US" altLang="zh-CN" dirty="0"/>
          </a:p>
          <a:p>
            <a:pPr marL="118872" indent="0">
              <a:buNone/>
            </a:pPr>
            <a:r>
              <a:rPr lang="zh-CN" altLang="en-US" dirty="0"/>
              <a:t>模型有不同层次</a:t>
            </a:r>
            <a:endParaRPr lang="en-US" altLang="zh-CN" dirty="0"/>
          </a:p>
          <a:p>
            <a:r>
              <a:rPr lang="zh-CN" altLang="en-US" dirty="0"/>
              <a:t>以不同的细节描述模块和之间的关系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720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模型都有哪些呢？</a:t>
            </a:r>
            <a:endParaRPr 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774825"/>
          <a:ext cx="82296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9926267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12004312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83563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描述结构的模型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描述行为的模型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行为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交互的模型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18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Class Diagram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</a:t>
                      </a:r>
                      <a:r>
                        <a:rPr lang="en-US" baseline="0" dirty="0"/>
                        <a:t> Case Diagram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Sequence</a:t>
                      </a:r>
                      <a:r>
                        <a:rPr lang="en-US" baseline="0" dirty="0"/>
                        <a:t> Diagram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439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  <a:r>
                        <a:rPr lang="en-US" baseline="0" dirty="0"/>
                        <a:t> Machine Diagram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Interaction Overview Diagram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491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Activity</a:t>
                      </a:r>
                      <a:r>
                        <a:rPr lang="en-US" baseline="0" dirty="0"/>
                        <a:t> Diagram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Communication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501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Deployment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Timing</a:t>
                      </a:r>
                      <a:r>
                        <a:rPr lang="en-US" baseline="0" dirty="0"/>
                        <a:t> </a:t>
                      </a:r>
                      <a:r>
                        <a:rPr lang="en-US" altLang="zh-CN" baseline="0" dirty="0"/>
                        <a:t>Diagram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53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Package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21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26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93328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各种</a:t>
            </a:r>
            <a:r>
              <a:rPr lang="en-US" altLang="zh-CN" dirty="0"/>
              <a:t>UML</a:t>
            </a:r>
            <a:r>
              <a:rPr lang="zh-CN" altLang="en-US" dirty="0"/>
              <a:t>的介绍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9380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889" y="1349680"/>
            <a:ext cx="2931320" cy="4449541"/>
          </a:xfrm>
        </p:spPr>
        <p:txBody>
          <a:bodyPr anchor="t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+mj-ea"/>
              </a:rPr>
              <a:t>图形化建模工具的优点和局限</a:t>
            </a:r>
            <a:br>
              <a:rPr lang="en-US" altLang="zh-CN" sz="2400" dirty="0">
                <a:solidFill>
                  <a:schemeClr val="tx1"/>
                </a:solidFill>
                <a:latin typeface="+mj-ea"/>
              </a:rPr>
            </a:br>
            <a:br>
              <a:rPr lang="en-US" altLang="zh-CN" sz="2400" dirty="0">
                <a:solidFill>
                  <a:schemeClr val="tx1"/>
                </a:solidFill>
                <a:latin typeface="+mj-ea"/>
              </a:rPr>
            </a:br>
            <a:r>
              <a:rPr lang="zh-CN" altLang="en-US" sz="2400" dirty="0">
                <a:latin typeface="+mj-ea"/>
              </a:rPr>
              <a:t>对于这些图形化的辅助工具的价值，不同的人有不同的看法。</a:t>
            </a:r>
            <a:br>
              <a:rPr lang="en-US" sz="2400" dirty="0">
                <a:latin typeface="+mj-ea"/>
              </a:rPr>
            </a:br>
            <a:r>
              <a:rPr lang="zh-CN" altLang="en-US" sz="2400" dirty="0">
                <a:latin typeface="+mj-ea"/>
              </a:rPr>
              <a:t>像任何新技术一样，以</a:t>
            </a:r>
            <a:r>
              <a:rPr lang="en-US" sz="2400" dirty="0">
                <a:latin typeface="+mj-ea"/>
              </a:rPr>
              <a:t>UML</a:t>
            </a:r>
            <a:r>
              <a:rPr lang="zh-CN" altLang="en-US" sz="2400" dirty="0">
                <a:latin typeface="+mj-ea"/>
              </a:rPr>
              <a:t>为代表的图形化分析方法的确解决了不少实际问题，但是也引发了一些误解、误用、狂热和 “银弹” 的信仰。</a:t>
            </a:r>
            <a:br>
              <a:rPr lang="en-US" sz="2400" dirty="0">
                <a:latin typeface="+mj-ea"/>
              </a:rPr>
            </a:br>
            <a:endParaRPr lang="en-US" sz="2400" dirty="0">
              <a:solidFill>
                <a:schemeClr val="tx1"/>
              </a:solidFill>
              <a:latin typeface="+mj-ea"/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B03E4ACB-5074-4DE8-9B5E-23CBF48020A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662106" y="640075"/>
          <a:ext cx="6912245" cy="5536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86200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其他设计方法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118872" indent="0">
              <a:lnSpc>
                <a:spcPct val="120000"/>
              </a:lnSpc>
              <a:buNone/>
            </a:pPr>
            <a:r>
              <a:rPr lang="zh-CN" altLang="en-US" b="1" dirty="0"/>
              <a:t>形式化的方法（</a:t>
            </a:r>
            <a:r>
              <a:rPr lang="en-US" altLang="zh-CN" b="1" dirty="0"/>
              <a:t>Formal Method</a:t>
            </a:r>
            <a:r>
              <a:rPr lang="zh-CN" altLang="en-US" b="1" dirty="0"/>
              <a:t>）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很多软件需求（例如计算机语言的编译器）可以抽象为对符号的运算和变换，很多软件的某些核心功能需要严密地验证，保证没有问题。一些科学家一直在努力，希望用无歧义的、形式化的语言描述我们要解决的问题，然后用严密的数学推理和变换一步一步把软件实现出来，或者证明我们的实现的确完整和正确地解决了问题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在这个领域一个比较成熟和经过实践考验的方法是</a:t>
            </a:r>
            <a:r>
              <a:rPr lang="en-US" altLang="zh-CN" dirty="0"/>
              <a:t>Vienna Development Method</a:t>
            </a:r>
            <a:r>
              <a:rPr lang="zh-CN" altLang="en-US" dirty="0"/>
              <a:t>（</a:t>
            </a:r>
            <a:r>
              <a:rPr lang="en-US" altLang="zh-CN" dirty="0"/>
              <a:t>VDM</a:t>
            </a:r>
            <a:r>
              <a:rPr lang="zh-CN" altLang="en-US" dirty="0"/>
              <a:t>）。</a:t>
            </a:r>
          </a:p>
          <a:p>
            <a:pPr>
              <a:lnSpc>
                <a:spcPct val="120000"/>
              </a:lnSpc>
            </a:pPr>
            <a:endParaRPr lang="en-US" altLang="zh-CN" b="1" dirty="0"/>
          </a:p>
          <a:p>
            <a:pPr marL="118872" indent="0">
              <a:lnSpc>
                <a:spcPct val="120000"/>
              </a:lnSpc>
              <a:buNone/>
            </a:pPr>
            <a:r>
              <a:rPr lang="zh-CN" altLang="en-US" b="1" dirty="0"/>
              <a:t>文学化编程（</a:t>
            </a:r>
            <a:r>
              <a:rPr lang="en-US" altLang="zh-CN" b="1" dirty="0"/>
              <a:t>Literate Programming</a:t>
            </a:r>
            <a:r>
              <a:rPr lang="zh-CN" altLang="en-US" b="1" dirty="0"/>
              <a:t>）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程序员在写程序的时候，要理解在文档中的需求，同时还要在程序里写相关的注释，这些不同目的的“写作”各有价值，但是一旦需求或程序发生变化，这些不同的文档很难保持同步。更不用说程序员最常见的毛病“我以后会加上注释的</a:t>
            </a:r>
            <a:r>
              <a:rPr lang="en-US" altLang="zh-CN" dirty="0"/>
              <a:t>……”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Donald Knuth</a:t>
            </a:r>
            <a:r>
              <a:rPr lang="zh-CN" altLang="en-US" dirty="0"/>
              <a:t>在</a:t>
            </a: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70</a:t>
            </a:r>
            <a:r>
              <a:rPr lang="zh-CN" altLang="en-US" dirty="0"/>
              <a:t>年代末开始尝试并提倡</a:t>
            </a:r>
            <a:r>
              <a:rPr lang="en-US" altLang="zh-CN" dirty="0"/>
              <a:t>Literate Programming</a:t>
            </a:r>
            <a:r>
              <a:rPr lang="zh-CN" altLang="en-US" dirty="0"/>
              <a:t>的思想并在自己的软件项目中身体力行。这一方法和常见的“写程序，时不时加上一些注释”相反，它是“写文档，时不时有些代码”。它使用了宏（</a:t>
            </a:r>
            <a:r>
              <a:rPr lang="en-US" altLang="zh-CN" dirty="0"/>
              <a:t>Macro</a:t>
            </a:r>
            <a:r>
              <a:rPr lang="zh-CN" altLang="en-US" dirty="0"/>
              <a:t>）来进行抽象和信息隐藏。</a:t>
            </a:r>
          </a:p>
        </p:txBody>
      </p:sp>
    </p:spTree>
    <p:extLst>
      <p:ext uri="{BB962C8B-B14F-4D97-AF65-F5344CB8AC3E}">
        <p14:creationId xmlns:p14="http://schemas.microsoft.com/office/powerpoint/2010/main" val="40320708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1015320"/>
            <a:ext cx="3603169" cy="4827361"/>
          </a:xfrm>
        </p:spPr>
        <p:txBody>
          <a:bodyPr anchor="ctr">
            <a:normAutofit/>
          </a:bodyPr>
          <a:lstStyle/>
          <a:p>
            <a:r>
              <a:rPr lang="zh-CN" altLang="en-US" sz="4400">
                <a:solidFill>
                  <a:srgbClr val="F2F2F2"/>
                </a:solidFill>
              </a:rPr>
              <a:t>设计方法 </a:t>
            </a:r>
            <a:r>
              <a:rPr lang="en-US" altLang="zh-CN" sz="4400">
                <a:solidFill>
                  <a:srgbClr val="F2F2F2"/>
                </a:solidFill>
              </a:rPr>
              <a:t>– </a:t>
            </a:r>
            <a:r>
              <a:rPr lang="zh-CN" altLang="en-US" sz="4400">
                <a:solidFill>
                  <a:srgbClr val="F2F2F2"/>
                </a:solidFill>
              </a:rPr>
              <a:t>抽象</a:t>
            </a:r>
            <a:endParaRPr lang="en-US" sz="4400">
              <a:solidFill>
                <a:srgbClr val="F2F2F2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9200" y="762000"/>
            <a:ext cx="6705599" cy="5638800"/>
          </a:xfrm>
          <a:noFill/>
        </p:spPr>
        <p:txBody>
          <a:bodyPr anchor="ctr">
            <a:normAutofit/>
          </a:bodyPr>
          <a:lstStyle/>
          <a:p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今有雉兔同笼，上有三十五头，下有九十四足，问雉兔各几何？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程序员果冻觉得写程序赚钱不多，他想捞外快。于是他参加了王屋村的搬砖大队， 大队规定搬砖到目的地，没有破损则给运费每块砖四分钱，如果有任何破损或丢 失则倒扣一毛五分钱。最后他搬了 一千块砖，共得三十五块两毛五分钱。问果冻搬的砖头没有破损的有多少块？</a:t>
            </a:r>
          </a:p>
        </p:txBody>
      </p:sp>
    </p:spTree>
    <p:extLst>
      <p:ext uri="{BB962C8B-B14F-4D97-AF65-F5344CB8AC3E}">
        <p14:creationId xmlns:p14="http://schemas.microsoft.com/office/powerpoint/2010/main" val="24465656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抽象为同一问题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8412" y="3001169"/>
            <a:ext cx="48577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7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函数式编程的</a:t>
            </a:r>
            <a:r>
              <a:rPr lang="zh-CN" altLang="en-US" dirty="0">
                <a:sym typeface="+mn-ea"/>
              </a:rPr>
              <a:t>性质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没有"副作用"</a:t>
            </a:r>
          </a:p>
          <a:p>
            <a:pPr>
              <a:buClr>
                <a:srgbClr val="669999"/>
              </a:buClr>
              <a:buFont typeface="Wingdings" panose="05000000000000000000" charset="0"/>
              <a:buChar char=""/>
            </a:pPr>
            <a:r>
              <a:rPr lang="zh-CN" altLang="en-US" sz="2600"/>
              <a:t>所谓"副作用"（side effect），指的是函数内部与外部互动（最典型的情况，就是修改全局变量的值），产生运算以外的其他结果。</a:t>
            </a:r>
          </a:p>
          <a:p>
            <a:pPr>
              <a:buClr>
                <a:srgbClr val="669999"/>
              </a:buClr>
              <a:buFont typeface="Wingdings" panose="05000000000000000000" charset="0"/>
              <a:buChar char=""/>
            </a:pPr>
            <a:r>
              <a:rPr lang="zh-CN" altLang="en-US" sz="2600"/>
              <a:t>函数式编程强调没有"副作用"，意味着函数要保持独立，所有功能就是返回一个新的值，没有其他行为，尤其是不得修改外部变量的值。</a:t>
            </a:r>
          </a:p>
        </p:txBody>
      </p:sp>
    </p:spTree>
  </p:cSld>
  <p:clrMapOvr>
    <a:masterClrMapping/>
  </p:clrMapOvr>
  <p:transition spd="slow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形象地表达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090" y="1825625"/>
            <a:ext cx="61643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615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课堂练习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画出</a:t>
            </a:r>
            <a:r>
              <a:rPr lang="en-US" altLang="zh-CN" dirty="0"/>
              <a:t>【</a:t>
            </a:r>
            <a:r>
              <a:rPr lang="zh-CN" altLang="en-US" dirty="0"/>
              <a:t>果冻搬砖</a:t>
            </a:r>
            <a:r>
              <a:rPr lang="en-US" altLang="zh-CN" dirty="0"/>
              <a:t>】</a:t>
            </a:r>
            <a:r>
              <a:rPr lang="zh-CN" altLang="en-US" dirty="0"/>
              <a:t>的坐标系解法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6915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课堂练习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对于“鸡兔同笼”问题，人们还想出了另一解法：</a:t>
            </a:r>
          </a:p>
          <a:p>
            <a:pPr lvl="1"/>
            <a:r>
              <a:rPr lang="zh-CN" altLang="en-US" dirty="0">
                <a:latin typeface="+mj-ea"/>
                <a:ea typeface="+mj-ea"/>
              </a:rPr>
              <a:t>假设笼子里所有的兔子都举起它们的前腿，这样，三十五个动物都有两只腿。那么，这个 笼子里原来的“下有九十四足”就变成了“下有七十足”。兔子一共举起了二十四只前腿， 每只兔子都有两只前腿，那么笼子里就有十二只兔子，有了这个信息，我们就能知道笼子 里有二十三只鸡。</a:t>
            </a:r>
          </a:p>
          <a:p>
            <a:r>
              <a:rPr lang="zh-CN" altLang="en-US" dirty="0"/>
              <a:t>我们怎么用数学公式或图形来表达这一方法呢？这一方法如何能推广到“果冻搬砖”的问题中 呢？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61762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课堂练习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考虑下面的软件需求：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手机英语背单词软件，用户可以选择单词本的类型（四级，六级，</a:t>
            </a:r>
            <a:r>
              <a:rPr lang="en-US" altLang="zh-CN" dirty="0"/>
              <a:t>GRE</a:t>
            </a:r>
            <a:r>
              <a:rPr lang="zh-CN" altLang="en-US" dirty="0"/>
              <a:t>，等），每天背单词的进度。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可以和好友分享自己背单词的进度。还可以挑战好友，挑选</a:t>
            </a:r>
            <a:r>
              <a:rPr lang="en-US" altLang="zh-CN" dirty="0"/>
              <a:t>20</a:t>
            </a:r>
            <a:r>
              <a:rPr lang="zh-CN" altLang="en-US" dirty="0"/>
              <a:t>个单词，送给好友，让好友选择正确的解释，并把成绩自动分享回来。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假设有微博</a:t>
            </a:r>
            <a:r>
              <a:rPr lang="en-US" altLang="zh-CN" dirty="0"/>
              <a:t>/</a:t>
            </a:r>
            <a:r>
              <a:rPr lang="zh-CN" altLang="en-US" dirty="0"/>
              <a:t>微信</a:t>
            </a:r>
            <a:r>
              <a:rPr lang="en-US" altLang="zh-CN" dirty="0"/>
              <a:t>/email </a:t>
            </a:r>
            <a:r>
              <a:rPr lang="zh-CN" altLang="en-US" dirty="0"/>
              <a:t>可以确定用户的身份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假设有服务器可以返回 </a:t>
            </a:r>
            <a:r>
              <a:rPr lang="en-US" altLang="zh-CN" dirty="0"/>
              <a:t>【</a:t>
            </a:r>
            <a:r>
              <a:rPr lang="zh-CN" altLang="en-US" dirty="0"/>
              <a:t>中文 </a:t>
            </a:r>
            <a:r>
              <a:rPr lang="en-US" altLang="zh-CN" dirty="0"/>
              <a:t>– </a:t>
            </a:r>
            <a:r>
              <a:rPr lang="zh-CN" altLang="en-US" dirty="0"/>
              <a:t>英语单词</a:t>
            </a:r>
            <a:r>
              <a:rPr lang="en-US" altLang="zh-CN" dirty="0"/>
              <a:t>】</a:t>
            </a:r>
            <a:r>
              <a:rPr lang="zh-CN" altLang="en-US" dirty="0"/>
              <a:t>的对应关系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sz="1700" dirty="0"/>
              <a:t>用下面的工具进一步分析这些需求</a:t>
            </a:r>
            <a:endParaRPr lang="en-US" altLang="zh-CN" sz="1700" dirty="0"/>
          </a:p>
          <a:p>
            <a:pPr lvl="1">
              <a:lnSpc>
                <a:spcPct val="110000"/>
              </a:lnSpc>
            </a:pPr>
            <a:r>
              <a:rPr lang="zh-CN" altLang="en-US" sz="1500" dirty="0"/>
              <a:t>思维导图</a:t>
            </a:r>
            <a:endParaRPr lang="en-US" altLang="zh-CN" sz="1500" dirty="0"/>
          </a:p>
          <a:p>
            <a:pPr lvl="1">
              <a:lnSpc>
                <a:spcPct val="110000"/>
              </a:lnSpc>
            </a:pPr>
            <a:r>
              <a:rPr lang="en-US" altLang="zh-CN" sz="1500" dirty="0"/>
              <a:t>ER</a:t>
            </a:r>
            <a:r>
              <a:rPr lang="zh-CN" altLang="en-US" sz="1500" dirty="0"/>
              <a:t>图</a:t>
            </a:r>
            <a:endParaRPr lang="en-US" altLang="zh-CN" sz="1500" dirty="0"/>
          </a:p>
          <a:p>
            <a:pPr lvl="1">
              <a:lnSpc>
                <a:spcPct val="110000"/>
              </a:lnSpc>
            </a:pPr>
            <a:r>
              <a:rPr lang="en-US" altLang="zh-CN" sz="1500" dirty="0"/>
              <a:t>Use Case</a:t>
            </a:r>
          </a:p>
          <a:p>
            <a:pPr lvl="1">
              <a:lnSpc>
                <a:spcPct val="110000"/>
              </a:lnSpc>
            </a:pPr>
            <a:r>
              <a:rPr lang="en-US" altLang="zh-CN" sz="1500" dirty="0"/>
              <a:t>Data Flow Diagram</a:t>
            </a:r>
          </a:p>
          <a:p>
            <a:pPr lvl="1">
              <a:lnSpc>
                <a:spcPct val="110000"/>
              </a:lnSpc>
            </a:pPr>
            <a:r>
              <a:rPr lang="en-US" altLang="zh-CN" sz="1500" dirty="0"/>
              <a:t>UML</a:t>
            </a:r>
          </a:p>
          <a:p>
            <a:pPr>
              <a:lnSpc>
                <a:spcPct val="110000"/>
              </a:lnSpc>
            </a:pPr>
            <a:r>
              <a:rPr lang="zh-CN" altLang="en-US" sz="1900" dirty="0"/>
              <a:t>课堂做出草稿，然后各个小组互相批改，然后小组写成博客发布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44015262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zh-CN" alt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从</a:t>
            </a:r>
            <a:r>
              <a:rPr lang="en-US" altLang="zh-CN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Spec </a:t>
            </a:r>
            <a:r>
              <a:rPr lang="zh-CN" alt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到实现</a:t>
            </a:r>
            <a:endParaRPr lang="en-US" sz="40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1BA9DA-87DE-4539-A830-71CDAD883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一个入门开发人员应该沿着流程走几次</a:t>
            </a: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7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908" y="643464"/>
            <a:ext cx="3899749" cy="557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974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高质量的开发流程的特点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所有的代码和文档都有源代码管理工具管理</a:t>
            </a:r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dirty="0"/>
              <a:t>模块 </a:t>
            </a:r>
            <a:r>
              <a:rPr lang="en-US" altLang="zh-CN" dirty="0"/>
              <a:t>– </a:t>
            </a:r>
            <a:r>
              <a:rPr lang="zh-CN" altLang="en-US" dirty="0"/>
              <a:t>负责人</a:t>
            </a:r>
            <a:r>
              <a:rPr lang="en-US" altLang="zh-CN" dirty="0"/>
              <a:t>】</a:t>
            </a:r>
            <a:r>
              <a:rPr lang="zh-CN" altLang="en-US" dirty="0"/>
              <a:t> 关系非常清楚</a:t>
            </a:r>
            <a:endParaRPr lang="en-US" altLang="zh-CN" dirty="0"/>
          </a:p>
          <a:p>
            <a:r>
              <a:rPr lang="zh-CN" altLang="en-US" dirty="0"/>
              <a:t>每日构建</a:t>
            </a:r>
            <a:endParaRPr lang="en-US" altLang="zh-CN" dirty="0"/>
          </a:p>
          <a:p>
            <a:r>
              <a:rPr lang="zh-CN" altLang="en-US" dirty="0"/>
              <a:t>自动测试关键模块</a:t>
            </a:r>
            <a:endParaRPr lang="en-US" altLang="zh-CN" dirty="0"/>
          </a:p>
          <a:p>
            <a:r>
              <a:rPr lang="zh-CN" altLang="en-US" dirty="0"/>
              <a:t>团队能主动平衡开发进度和</a:t>
            </a:r>
            <a:r>
              <a:rPr lang="en-US" altLang="zh-CN" dirty="0"/>
              <a:t>bug-</a:t>
            </a:r>
            <a:r>
              <a:rPr lang="zh-CN" altLang="en-US" dirty="0"/>
              <a:t>数量</a:t>
            </a:r>
            <a:endParaRPr lang="en-US" altLang="zh-CN" dirty="0"/>
          </a:p>
          <a:p>
            <a:pPr lvl="1"/>
            <a:r>
              <a:rPr lang="zh-CN" altLang="en-US" dirty="0"/>
              <a:t>构建大师</a:t>
            </a:r>
            <a:endParaRPr lang="en-US" altLang="zh-CN" dirty="0"/>
          </a:p>
          <a:p>
            <a:pPr lvl="1"/>
            <a:r>
              <a:rPr lang="en-US" dirty="0"/>
              <a:t>Bug Hell</a:t>
            </a:r>
          </a:p>
          <a:p>
            <a:r>
              <a:rPr lang="zh-CN" altLang="en-US" dirty="0"/>
              <a:t>工程师为了软件工具和流程的改进花费适当的时间</a:t>
            </a:r>
            <a:endParaRPr lang="en-US" altLang="zh-CN" dirty="0"/>
          </a:p>
          <a:p>
            <a:r>
              <a:rPr lang="zh-CN" altLang="en-US" dirty="0"/>
              <a:t>团队能掌握好  重构 </a:t>
            </a:r>
            <a:r>
              <a:rPr lang="en-US" altLang="zh-CN" dirty="0"/>
              <a:t>vs. </a:t>
            </a:r>
            <a:r>
              <a:rPr lang="zh-CN" altLang="en-US" dirty="0"/>
              <a:t>重写  的不同措施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09197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F58412-14D8-4F98-AE29-5FECDF79D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62" r="6884"/>
          <a:stretch/>
        </p:blipFill>
        <p:spPr>
          <a:xfrm>
            <a:off x="7552944" y="10"/>
            <a:ext cx="4639056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7063CA-35BF-444B-B77E-7F17C7472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6361590" cy="1325563"/>
          </a:xfrm>
        </p:spPr>
        <p:txBody>
          <a:bodyPr>
            <a:normAutofit/>
          </a:bodyPr>
          <a:lstStyle/>
          <a:p>
            <a:r>
              <a:rPr lang="zh-CN" altLang="en-US" sz="5000"/>
              <a:t>构建大师， 小强地狱</a:t>
            </a:r>
            <a:endParaRPr lang="en-US" sz="5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C9D47-224B-43B4-B751-F9A38A245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079791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让老出乱子的队友慢下来</a:t>
            </a:r>
            <a:endParaRPr lang="en-US" altLang="zh-CN" dirty="0"/>
          </a:p>
          <a:p>
            <a:pPr lvl="1"/>
            <a:r>
              <a:rPr lang="zh-CN" altLang="en-US" dirty="0"/>
              <a:t>经常搞坏</a:t>
            </a:r>
            <a:r>
              <a:rPr lang="en-US" altLang="zh-CN" dirty="0"/>
              <a:t>build</a:t>
            </a:r>
            <a:r>
              <a:rPr lang="zh-CN" altLang="en-US" dirty="0"/>
              <a:t>，则让他去管理</a:t>
            </a:r>
            <a:r>
              <a:rPr lang="en-US" altLang="zh-CN" dirty="0"/>
              <a:t>build </a:t>
            </a:r>
            <a:r>
              <a:rPr lang="zh-CN" altLang="en-US" dirty="0"/>
              <a:t>流程</a:t>
            </a:r>
            <a:endParaRPr lang="en-US" altLang="zh-CN" dirty="0"/>
          </a:p>
          <a:p>
            <a:pPr lvl="1"/>
            <a:r>
              <a:rPr lang="en-US" altLang="zh-CN" dirty="0"/>
              <a:t>Build Master / </a:t>
            </a:r>
            <a:r>
              <a:rPr lang="zh-CN" altLang="en-US" dirty="0"/>
              <a:t>构建大师</a:t>
            </a:r>
            <a:endParaRPr lang="en-US" altLang="zh-CN" dirty="0"/>
          </a:p>
          <a:p>
            <a:pPr lvl="1"/>
            <a:endParaRPr lang="en-US" dirty="0"/>
          </a:p>
          <a:p>
            <a:pPr lvl="1"/>
            <a:r>
              <a:rPr lang="en-US" altLang="zh-CN" dirty="0"/>
              <a:t>Bug </a:t>
            </a:r>
            <a:r>
              <a:rPr lang="zh-CN" altLang="en-US" dirty="0"/>
              <a:t>太多，则不让他开发新功能</a:t>
            </a:r>
            <a:endParaRPr lang="en-US" altLang="zh-CN" dirty="0"/>
          </a:p>
          <a:p>
            <a:pPr lvl="1"/>
            <a:r>
              <a:rPr lang="zh-CN" altLang="en-US" dirty="0"/>
              <a:t>留在</a:t>
            </a:r>
            <a:r>
              <a:rPr lang="en-US" altLang="zh-CN" dirty="0"/>
              <a:t>bug hell </a:t>
            </a:r>
            <a:r>
              <a:rPr lang="zh-CN" altLang="en-US" dirty="0"/>
              <a:t>里面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591258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源代码管理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hlinkClick r:id="rId2"/>
              </a:rPr>
              <a:t>http://www.cnblogs.com/xinz/p/5044037.html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你的团队的源代码控制在哪里？用的是什么系统？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一个代码文件被签出之后，另一个人可以签出这个文件，并修改么？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有几种设计，各有什么优缺点？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如何看到这个文件和之前版本的差异？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如果某个文件在你签出之后已经被别人修改，那么你如何合并不同的修改（</a:t>
            </a:r>
            <a:r>
              <a:rPr lang="en-US" altLang="zh-CN" dirty="0"/>
              <a:t>merge)?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你有</a:t>
            </a:r>
            <a:r>
              <a:rPr lang="en-US" altLang="zh-CN" dirty="0"/>
              <a:t>20</a:t>
            </a:r>
            <a:r>
              <a:rPr lang="zh-CN" altLang="en-US" dirty="0"/>
              <a:t>个文件都是关于同一个功能的修改，你要如何保证这些文件都同时签入成功（修改的原子性）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你的</a:t>
            </a:r>
            <a:r>
              <a:rPr lang="en-US" altLang="zh-CN" dirty="0"/>
              <a:t>PC </a:t>
            </a:r>
            <a:r>
              <a:rPr lang="zh-CN" altLang="en-US" dirty="0"/>
              <a:t>上有关于三个</a:t>
            </a:r>
            <a:r>
              <a:rPr lang="en-US" altLang="zh-CN" dirty="0"/>
              <a:t>bug </a:t>
            </a:r>
            <a:r>
              <a:rPr lang="zh-CN" altLang="en-US" dirty="0"/>
              <a:t>的修改， 但是都没有完成，这时你要紧急修改第四个</a:t>
            </a:r>
            <a:r>
              <a:rPr lang="en-US" altLang="zh-CN" dirty="0"/>
              <a:t>bug</a:t>
            </a:r>
            <a:r>
              <a:rPr lang="zh-CN" altLang="en-US" dirty="0"/>
              <a:t>，如何把本地修改放一边，保证在干净的环境中修改第四个</a:t>
            </a:r>
            <a:r>
              <a:rPr lang="en-US" altLang="zh-CN" dirty="0"/>
              <a:t>bug, </a:t>
            </a:r>
            <a:r>
              <a:rPr lang="zh-CN" altLang="en-US" dirty="0"/>
              <a:t>并签入修改？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如何给你的源代码建立分支？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一个源文件，如何知道它的每一行都是什么时候签入的？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如何给一个系统的所有源文件都打上标签，这样别人可以同步所有有这个标签的文件版本？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你的团队是否能部署自动构建的任务 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（自动同步所有文件，自动构建，自动运行单元测试，碰到错误能自动发邮件给团队）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9390456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请每个团队简述一个问题的回答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1634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15786"/>
            <a:ext cx="3473851" cy="4626428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zh-CN" altLang="en-US" sz="4000">
                <a:solidFill>
                  <a:schemeClr val="tx1">
                    <a:lumMod val="95000"/>
                  </a:schemeClr>
                </a:solidFill>
              </a:rPr>
              <a:t>课堂练习</a:t>
            </a:r>
            <a:endParaRPr lang="en-US" sz="400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96543" y="1115786"/>
            <a:ext cx="5713790" cy="4626428"/>
          </a:xfrm>
        </p:spPr>
        <p:txBody>
          <a:bodyPr anchor="ctr">
            <a:normAutofit/>
          </a:bodyPr>
          <a:lstStyle/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每个小组说明自己团队的开发环境和流程有什么需要改进的地方？</a:t>
            </a:r>
            <a:endParaRPr lang="en-US" sz="200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823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函数式编程的</a:t>
            </a:r>
            <a:r>
              <a:rPr lang="zh-CN" altLang="en-US" dirty="0">
                <a:sym typeface="+mn-ea"/>
              </a:rPr>
              <a:t>性质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引用透明</a:t>
            </a:r>
            <a:endParaRPr lang="zh-CN" altLang="en-US" sz="2600"/>
          </a:p>
          <a:p>
            <a:pPr>
              <a:buClr>
                <a:srgbClr val="669999"/>
              </a:buClr>
              <a:buFont typeface="Wingdings" panose="05000000000000000000" charset="0"/>
              <a:buChar char=""/>
            </a:pPr>
            <a:r>
              <a:rPr lang="zh-CN" altLang="en-US" sz="2600"/>
              <a:t>引用透明（Referential transparency），指的是函数的运行不依赖于外部变量或"状态"，只依赖于输入的参数，任何时候只要参数相同，引用函数所得到的返回值总是相同的。</a:t>
            </a:r>
          </a:p>
        </p:txBody>
      </p:sp>
    </p:spTree>
  </p:cSld>
  <p:clrMapOvr>
    <a:masterClrMapping/>
  </p:clrMapOvr>
  <p:transition spd="slow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2A2A7-AE18-46D6-829E-6B7B32A23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81499-723F-42F3-9E4D-02D3CE2EC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http://www.cnblogs.com/xinz/p/3855296.html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685796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backup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3968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57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函数式编程的优点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由于函数既不依赖外部的状态也不修改外部的状态，函数调用的结果不依赖调用的时间和位置，这样写的代码容易进行推理，不容易出错。这使得单元测试和调试都更容易。</a:t>
            </a:r>
            <a:endParaRPr lang="zh-CN" altLang="en-US" sz="3200" dirty="0">
              <a:sym typeface="+mn-ea"/>
            </a:endParaRPr>
          </a:p>
          <a:p>
            <a:endParaRPr lang="zh-CN" altLang="en-US" sz="3200" dirty="0">
              <a:sym typeface="+mn-ea"/>
            </a:endParaRPr>
          </a:p>
          <a:p>
            <a:pPr>
              <a:buClr>
                <a:srgbClr val="000099"/>
              </a:buClr>
            </a:pPr>
            <a:r>
              <a:rPr lang="zh-CN" altLang="en-US" dirty="0"/>
              <a:t>由于多个线程之间不共享状态，不会造成资源争用，也就不需要用锁来保护可变状态，也就不会出现死锁，这样可以更好地并发起来，尤其是在对称多处理器(SMP) 架构下能够更好地利用多个处理器提供的并行处理能力。</a:t>
            </a:r>
          </a:p>
          <a:p>
            <a:pPr>
              <a:buClr>
                <a:srgbClr val="669999"/>
              </a:buClr>
              <a:buFont typeface="Wingdings" panose="05000000000000000000" charset="0"/>
              <a:buChar char=""/>
            </a:pPr>
            <a:endParaRPr lang="zh-CN" altLang="en-US" sz="2600" dirty="0"/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Scheme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二十世纪五十年代，计算机科学家先是发明了针对数字计算的 Fortran 语言，后来针对符号计算，由MIT 的John McCarthy于1960年开发出了Lisp(List processing)语言。该语言原来是为表处理而设计的编程语言，后来广泛用于处理人工智能问题。Lisp 程序中充满了一对对嵌套的小括号，这些嵌套的符号表达式体现着递归。</a:t>
            </a:r>
          </a:p>
          <a:p>
            <a:r>
              <a:rPr lang="zh-CN" altLang="en-US" dirty="0"/>
              <a:t>1994年时众多 Lisp 版本又得到了相当的统一，统一之后的版本称为Common LISP。Common Lisp 含有非常丰富的库，仅仅语言的规范就长达千页以上，包括面向对象的 CLOS。</a:t>
            </a:r>
          </a:p>
          <a:p>
            <a:endParaRPr lang="zh-CN" altLang="en-US" sz="2600" dirty="0"/>
          </a:p>
          <a:p>
            <a:pPr marL="0" indent="0">
              <a:buClr>
                <a:srgbClr val="669999"/>
              </a:buClr>
              <a:buNone/>
            </a:pPr>
            <a:endParaRPr lang="zh-CN" altLang="en-US" sz="2600" dirty="0"/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Scheme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"/>
            </a:pPr>
            <a:r>
              <a:rPr lang="zh-CN" altLang="en-US" dirty="0"/>
              <a:t>Scheme 语言是 Lisp 的一个现代变种、方言，诞生于1975年，由 MIT 的 Gerald J. Sussman and Guy L. Steele Jr. 完成。Scheme语言的规范很短，总共只有50页，甚至连Common Lisp 规范的索引的长度都不到。它与以前和以后的 Lisp 实现版本都存在一些差异，但是却易学易用，是一种函数式编程语言。</a:t>
            </a:r>
          </a:p>
          <a:p>
            <a:pPr>
              <a:buClr>
                <a:srgbClr val="669999"/>
              </a:buClr>
              <a:buFont typeface="Wingdings" panose="05000000000000000000" charset="0"/>
              <a:buChar char=""/>
            </a:pPr>
            <a:endParaRPr lang="zh-CN" altLang="en-US" sz="2600" dirty="0"/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Scheme</a:t>
            </a:r>
            <a:r>
              <a:rPr lang="zh-CN" altLang="en-US"/>
              <a:t>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"/>
            </a:pPr>
            <a:r>
              <a:rPr lang="zh-CN" altLang="en-US" sz="2600"/>
              <a:t>自动内存管理</a:t>
            </a:r>
          </a:p>
          <a:p>
            <a:pPr>
              <a:buFont typeface="Wingdings" panose="05000000000000000000" charset="0"/>
              <a:buChar char=""/>
            </a:pPr>
            <a:r>
              <a:rPr lang="zh-CN" altLang="en-US" sz="2600"/>
              <a:t>可移植性好</a:t>
            </a:r>
            <a:endParaRPr lang="en-US" altLang="zh-CN" sz="2600" dirty="0"/>
          </a:p>
          <a:p>
            <a:pPr lvl="1"/>
            <a:r>
              <a:rPr lang="zh-CN" altLang="en-US">
                <a:sym typeface="+mn-ea"/>
              </a:rPr>
              <a:t>Scheme开发的程序有很好的可移植性，这是由于Scheme是一种解释语言，在不同的平台都可以有相应的解释器</a:t>
            </a:r>
            <a:endParaRPr lang="zh-CN" altLang="en-US" sz="2600" dirty="0"/>
          </a:p>
          <a:p>
            <a:pPr>
              <a:buFont typeface="Wingdings" panose="05000000000000000000" charset="0"/>
              <a:buChar char=""/>
            </a:pPr>
            <a:r>
              <a:rPr lang="zh-CN" altLang="en-US" sz="2600"/>
              <a:t>适合于作为脚本语言和嵌入语言</a:t>
            </a:r>
            <a:endParaRPr lang="en-US" altLang="zh-CN" sz="2600" dirty="0"/>
          </a:p>
          <a:p>
            <a:pPr lvl="1"/>
            <a:r>
              <a:rPr lang="zh-CN" altLang="en-US">
                <a:sym typeface="+mn-ea"/>
              </a:rPr>
              <a:t>语法简洁，这使得Scheme的实现可以非常的经济，一个Scheme解释器可以非常的小巧。Scheme可以作为脚本语言而内嵌于一些工具之中，如：GNU Emacs。</a:t>
            </a:r>
            <a:endParaRPr lang="zh-CN" altLang="en-US" sz="2600"/>
          </a:p>
          <a:p>
            <a:pPr>
              <a:buFont typeface="Wingdings" panose="05000000000000000000" charset="0"/>
              <a:buChar char=""/>
            </a:pPr>
            <a:r>
              <a:rPr lang="zh-CN" altLang="en-US" sz="2600"/>
              <a:t>关键字对大小写不敏感。</a:t>
            </a:r>
          </a:p>
          <a:p>
            <a:pPr>
              <a:buClr>
                <a:srgbClr val="669999"/>
              </a:buClr>
              <a:buFont typeface="Wingdings" panose="05000000000000000000" charset="0"/>
              <a:buChar char=""/>
            </a:pPr>
            <a:endParaRPr lang="zh-CN" altLang="en-US" sz="2600"/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表达式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0198" y="1802766"/>
            <a:ext cx="9680602" cy="4390565"/>
          </a:xfrm>
        </p:spPr>
        <p:txBody>
          <a:bodyPr/>
          <a:lstStyle/>
          <a:p>
            <a:pPr>
              <a:buFont typeface="Wingdings" panose="05000000000000000000" charset="0"/>
              <a:buChar char=""/>
            </a:pPr>
            <a:r>
              <a:rPr lang="en-US" altLang="zh-CN" sz="2600" dirty="0"/>
              <a:t>Scheme</a:t>
            </a:r>
            <a:r>
              <a:rPr lang="zh-CN" altLang="en-US" sz="2600" dirty="0"/>
              <a:t>由表达式组成，这些表达式可以是：</a:t>
            </a:r>
          </a:p>
          <a:p>
            <a:pPr lvl="1"/>
            <a:r>
              <a:rPr lang="zh-CN" altLang="en-US" dirty="0">
                <a:sym typeface="+mn-ea"/>
              </a:rPr>
              <a:t>基本表达式</a:t>
            </a:r>
            <a:r>
              <a:rPr lang="en-US" altLang="zh-CN" dirty="0">
                <a:sym typeface="+mn-ea"/>
              </a:rPr>
              <a:t>(Primitive expressions)</a:t>
            </a:r>
            <a:r>
              <a:rPr lang="zh-CN" altLang="en-US" dirty="0">
                <a:sym typeface="+mn-ea"/>
              </a:rPr>
              <a:t>：</a:t>
            </a:r>
          </a:p>
          <a:p>
            <a:pPr marL="344170" lvl="1" indent="0">
              <a:buNone/>
            </a:pPr>
            <a:r>
              <a:rPr lang="en-US" altLang="zh-CN" dirty="0">
                <a:sym typeface="+mn-ea"/>
              </a:rPr>
              <a:t>	2	3.3	true	+	quotient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sz="2600" dirty="0"/>
              <a:t>组合</a:t>
            </a:r>
            <a:r>
              <a:rPr lang="en-US" altLang="zh-CN" sz="2600" dirty="0"/>
              <a:t>(Combinations):</a:t>
            </a:r>
          </a:p>
          <a:p>
            <a:pPr marL="693420" lvl="2" indent="0">
              <a:buNone/>
            </a:pPr>
            <a:r>
              <a:rPr lang="en-US" altLang="zh-CN" sz="2300" dirty="0"/>
              <a:t>(quotient 10 2)		(not true)</a:t>
            </a:r>
          </a:p>
          <a:p>
            <a:pPr marL="693420" lvl="2" indent="0">
              <a:buNone/>
            </a:pPr>
            <a:endParaRPr lang="en-US" altLang="zh-CN" sz="2300" dirty="0"/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表达式</a:t>
            </a: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981200" y="1966596"/>
            <a:ext cx="8229600" cy="24542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"/>
            </a:pPr>
            <a:r>
              <a:rPr lang="zh-CN" altLang="en-US" sz="2600"/>
              <a:t>调用表达式包括一个操作符和零个或多个操作数：</a:t>
            </a:r>
          </a:p>
          <a:p>
            <a:pPr marL="344170" lvl="1" indent="0">
              <a:buNone/>
            </a:pPr>
            <a:endParaRPr lang="en-US" altLang="zh-CN" sz="2300"/>
          </a:p>
          <a:p>
            <a:pPr marL="693420" lvl="2" indent="0">
              <a:buNone/>
            </a:pPr>
            <a:endParaRPr lang="en-US" altLang="zh-CN"/>
          </a:p>
        </p:txBody>
      </p:sp>
      <p:pic>
        <p:nvPicPr>
          <p:cNvPr id="8" name="图片 7" descr="截屏2020-05-06 下午2.34.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706" y="2816860"/>
            <a:ext cx="7734935" cy="31877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F529BC-1F6B-491F-87DF-BE97410C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时间安排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732D6A-1E68-420E-B0E1-8D208B9DD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梅森质数判定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N</a:t>
            </a:r>
            <a:r>
              <a:rPr lang="zh-CN" altLang="en-US" dirty="0"/>
              <a:t>皇后问题的求解</a:t>
            </a:r>
            <a:r>
              <a:rPr lang="en-US" altLang="zh-CN" dirty="0"/>
              <a:t>【4</a:t>
            </a:r>
            <a:r>
              <a:rPr lang="zh-CN" altLang="en-US" dirty="0"/>
              <a:t>月</a:t>
            </a:r>
            <a:r>
              <a:rPr lang="en-US" altLang="zh-CN" dirty="0"/>
              <a:t>11</a:t>
            </a:r>
            <a:r>
              <a:rPr lang="zh-CN" altLang="en-US" dirty="0"/>
              <a:t>日</a:t>
            </a:r>
            <a:r>
              <a:rPr lang="en-US" altLang="zh-CN" dirty="0"/>
              <a:t>】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24</a:t>
            </a:r>
            <a:r>
              <a:rPr lang="zh-CN" altLang="en-US" dirty="0"/>
              <a:t>点计算问题</a:t>
            </a:r>
            <a:r>
              <a:rPr lang="en-US" altLang="zh-CN" dirty="0"/>
              <a:t>【4</a:t>
            </a:r>
            <a:r>
              <a:rPr lang="zh-CN" altLang="en-US" dirty="0"/>
              <a:t>月</a:t>
            </a:r>
            <a:r>
              <a:rPr lang="en-US" altLang="zh-CN" dirty="0"/>
              <a:t>25</a:t>
            </a:r>
            <a:r>
              <a:rPr lang="zh-CN" altLang="en-US" dirty="0"/>
              <a:t>日</a:t>
            </a:r>
            <a:r>
              <a:rPr lang="en-US" altLang="zh-CN" dirty="0"/>
              <a:t>】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随机分组程序（双人编程）</a:t>
            </a:r>
            <a:r>
              <a:rPr lang="en-US" altLang="zh-CN" dirty="0"/>
              <a:t>【5</a:t>
            </a:r>
            <a:r>
              <a:rPr lang="zh-CN" altLang="en-US" dirty="0"/>
              <a:t>月</a:t>
            </a:r>
            <a:r>
              <a:rPr lang="en-US" altLang="zh-CN" dirty="0"/>
              <a:t>16</a:t>
            </a:r>
            <a:r>
              <a:rPr lang="zh-CN" altLang="en-US" dirty="0"/>
              <a:t>日</a:t>
            </a:r>
            <a:r>
              <a:rPr lang="en-US" altLang="zh-CN" dirty="0"/>
              <a:t>】</a:t>
            </a:r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大作业：</a:t>
            </a:r>
            <a:r>
              <a:rPr lang="en-US" altLang="zh-CN" dirty="0"/>
              <a:t>5-6</a:t>
            </a:r>
            <a:r>
              <a:rPr lang="zh-CN" altLang="en-US" dirty="0"/>
              <a:t>人</a:t>
            </a:r>
            <a:r>
              <a:rPr lang="en-US" altLang="zh-CN" dirty="0"/>
              <a:t>【</a:t>
            </a:r>
            <a:r>
              <a:rPr lang="zh-CN" altLang="en-US" dirty="0"/>
              <a:t>分组</a:t>
            </a:r>
            <a:r>
              <a:rPr lang="en-US" altLang="zh-CN" dirty="0"/>
              <a:t>: 4</a:t>
            </a:r>
            <a:r>
              <a:rPr lang="zh-CN" altLang="en-US" dirty="0"/>
              <a:t>月</a:t>
            </a:r>
            <a:r>
              <a:rPr lang="en-US" altLang="zh-CN" dirty="0"/>
              <a:t>11</a:t>
            </a:r>
            <a:r>
              <a:rPr lang="zh-CN" altLang="en-US" dirty="0"/>
              <a:t>日</a:t>
            </a:r>
            <a:r>
              <a:rPr lang="en-US" altLang="zh-CN" dirty="0"/>
              <a:t>】【6</a:t>
            </a:r>
            <a:r>
              <a:rPr lang="zh-CN" altLang="en-US" dirty="0"/>
              <a:t>月中下旬</a:t>
            </a:r>
            <a:r>
              <a:rPr lang="en-US" altLang="zh-CN" dirty="0"/>
              <a:t>】</a:t>
            </a:r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03388C-0EFC-406D-BE27-DA68E184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590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特殊形式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"/>
            </a:pPr>
            <a:r>
              <a:rPr sz="2400">
                <a:sym typeface="+mn-ea"/>
              </a:rPr>
              <a:t>不是调用表达式的组合是一种特殊形式</a:t>
            </a:r>
            <a:r>
              <a:rPr lang="zh-CN" altLang="en-US" sz="2400">
                <a:sym typeface="+mn-ea"/>
              </a:rPr>
              <a:t>：</a:t>
            </a:r>
          </a:p>
          <a:p>
            <a:pPr marL="0" indent="0">
              <a:buNone/>
            </a:pPr>
            <a:endParaRPr lang="zh-CN" altLang="en-US" sz="2400"/>
          </a:p>
          <a:p>
            <a:pPr lvl="1">
              <a:buFont typeface="Wingdings" panose="05000000000000000000" charset="0"/>
              <a:buChar char=""/>
            </a:pPr>
            <a:r>
              <a:rPr lang="en-US">
                <a:sym typeface="+mn-ea"/>
              </a:rPr>
              <a:t>if</a:t>
            </a:r>
            <a:r>
              <a:rPr lang="zh-CN" altLang="en-US">
                <a:sym typeface="+mn-ea"/>
              </a:rPr>
              <a:t>语句</a:t>
            </a:r>
          </a:p>
          <a:p>
            <a:pPr lvl="1">
              <a:buFont typeface="Wingdings" panose="05000000000000000000" charset="0"/>
              <a:buChar char=""/>
            </a:pPr>
            <a:r>
              <a:rPr lang="en-US" altLang="zh-CN">
                <a:sym typeface="+mn-ea"/>
              </a:rPr>
              <a:t>and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or</a:t>
            </a:r>
          </a:p>
          <a:p>
            <a:pPr lvl="1">
              <a:buFont typeface="Wingdings" panose="05000000000000000000" charset="0"/>
              <a:buChar char=""/>
            </a:pPr>
            <a:r>
              <a:rPr lang="zh-CN" altLang="en-US">
                <a:sym typeface="+mn-ea"/>
              </a:rPr>
              <a:t>符号绑定</a:t>
            </a:r>
          </a:p>
          <a:p>
            <a:pPr lvl="1">
              <a:buFont typeface="Wingdings" panose="05000000000000000000" charset="0"/>
              <a:buChar char=""/>
            </a:pPr>
            <a:r>
              <a:rPr lang="zh-CN" altLang="en-US">
                <a:sym typeface="+mn-ea"/>
              </a:rPr>
              <a:t>过程创建</a:t>
            </a:r>
          </a:p>
          <a:p>
            <a:pPr>
              <a:buFont typeface="Wingdings" panose="05000000000000000000" charset="0"/>
              <a:buChar char=""/>
            </a:pPr>
            <a:endParaRPr sz="2400">
              <a:sym typeface="+mn-ea"/>
            </a:endParaRPr>
          </a:p>
          <a:p>
            <a:pPr marL="0" lvl="1">
              <a:buFont typeface="Wingdings" panose="05000000000000000000" charset="0"/>
              <a:buChar char=""/>
            </a:pPr>
            <a:endParaRPr>
              <a:sym typeface="+mn-ea"/>
            </a:endParaRPr>
          </a:p>
          <a:p>
            <a:pPr lvl="1"/>
            <a:endParaRPr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特殊形式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"/>
            </a:pPr>
            <a:r>
              <a:rPr lang="en-US" altLang="zh-CN" dirty="0"/>
              <a:t>if</a:t>
            </a:r>
            <a:r>
              <a:rPr lang="zh-CN" altLang="en-US" dirty="0"/>
              <a:t>语句</a:t>
            </a:r>
          </a:p>
          <a:p>
            <a:pPr lvl="1">
              <a:buFont typeface="Wingdings" panose="05000000000000000000" charset="0"/>
              <a:buChar char=""/>
            </a:pPr>
            <a:r>
              <a:rPr sz="2800" dirty="0">
                <a:sym typeface="+mn-ea"/>
              </a:rPr>
              <a:t>Scheme中的if表达式是一种特殊形式，这意味着尽管在语法上看起来像调用表达式，但它具有不同的求值过程。if表达式的一般形式是：</a:t>
            </a:r>
          </a:p>
          <a:p>
            <a:pPr lvl="1"/>
            <a:endParaRPr lang="zh-CN" altLang="en-US" sz="2800" dirty="0"/>
          </a:p>
          <a:p>
            <a:pPr lvl="1">
              <a:buFont typeface="Wingdings" panose="05000000000000000000" charset="0"/>
              <a:buChar char=""/>
            </a:pPr>
            <a:r>
              <a:rPr sz="2800" dirty="0" err="1">
                <a:sym typeface="+mn-ea"/>
              </a:rPr>
              <a:t>解释器首先评估表达式的</a:t>
            </a:r>
            <a:r>
              <a:rPr sz="2800" dirty="0">
                <a:sym typeface="+mn-ea"/>
              </a:rPr>
              <a:t> &lt;predicate&gt;</a:t>
            </a:r>
            <a:r>
              <a:rPr sz="2800" dirty="0" err="1">
                <a:sym typeface="+mn-ea"/>
              </a:rPr>
              <a:t>部分。如果</a:t>
            </a:r>
            <a:r>
              <a:rPr sz="2800" dirty="0">
                <a:sym typeface="+mn-ea"/>
              </a:rPr>
              <a:t>&lt;predicate&gt;</a:t>
            </a:r>
            <a:r>
              <a:rPr sz="2800" dirty="0" err="1">
                <a:sym typeface="+mn-ea"/>
              </a:rPr>
              <a:t>评估为真值，则解释器将评估</a:t>
            </a:r>
            <a:r>
              <a:rPr sz="2800" dirty="0">
                <a:sym typeface="+mn-ea"/>
              </a:rPr>
              <a:t>&lt;consequent&gt;</a:t>
            </a:r>
            <a:r>
              <a:rPr sz="2800" dirty="0" err="1">
                <a:sym typeface="+mn-ea"/>
              </a:rPr>
              <a:t>并返回其值。否则，它将评估</a:t>
            </a:r>
            <a:r>
              <a:rPr sz="2800" dirty="0">
                <a:sym typeface="+mn-ea"/>
              </a:rPr>
              <a:t>&lt;alternative&gt;</a:t>
            </a:r>
            <a:r>
              <a:rPr sz="2800" dirty="0" err="1">
                <a:sym typeface="+mn-ea"/>
              </a:rPr>
              <a:t>并返回其值</a:t>
            </a:r>
            <a:r>
              <a:rPr sz="2800" dirty="0">
                <a:sym typeface="+mn-ea"/>
              </a:rPr>
              <a:t>。</a:t>
            </a:r>
          </a:p>
          <a:p>
            <a:pPr lvl="1"/>
            <a:r>
              <a:rPr sz="2800" dirty="0" err="1">
                <a:sym typeface="+mn-ea"/>
              </a:rPr>
              <a:t>可以使用比较运算符比较数值，但是在这种情况下也使用前缀表示法</a:t>
            </a:r>
            <a:r>
              <a:rPr sz="2800" dirty="0">
                <a:sym typeface="+mn-ea"/>
              </a:rPr>
              <a:t>：</a:t>
            </a:r>
          </a:p>
          <a:p>
            <a:pPr marL="0" lvl="1">
              <a:buFont typeface="Wingdings" panose="05000000000000000000" charset="0"/>
              <a:buChar char=""/>
            </a:pPr>
            <a:endParaRPr sz="2800" dirty="0">
              <a:sym typeface="+mn-ea"/>
            </a:endParaRPr>
          </a:p>
          <a:p>
            <a:pPr lvl="1"/>
            <a:endParaRPr dirty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753189"/>
            <a:ext cx="9144000" cy="406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350" y="5290290"/>
            <a:ext cx="9144000" cy="68008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特殊形式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"/>
            </a:pPr>
            <a:r>
              <a:rPr lang="en-US" dirty="0"/>
              <a:t>and</a:t>
            </a:r>
            <a:r>
              <a:rPr lang="zh-CN" altLang="en-US" dirty="0"/>
              <a:t>和</a:t>
            </a:r>
            <a:r>
              <a:rPr lang="en-US" altLang="zh-CN" dirty="0"/>
              <a:t>or</a:t>
            </a:r>
            <a:endParaRPr dirty="0"/>
          </a:p>
          <a:p>
            <a:pPr>
              <a:buFont typeface="Wingdings" panose="05000000000000000000" charset="0"/>
              <a:buChar char=""/>
            </a:pPr>
            <a:r>
              <a:rPr lang="en-US" dirty="0" err="1"/>
              <a:t>Sche</a:t>
            </a:r>
            <a:r>
              <a:rPr dirty="0" err="1"/>
              <a:t>me中的布尔值#t（或true）和#f（或false）可以</a:t>
            </a:r>
            <a:r>
              <a:rPr lang="zh-CN" altLang="en-US" dirty="0"/>
              <a:t>用特殊形式结合在一起</a:t>
            </a:r>
            <a:r>
              <a:rPr dirty="0"/>
              <a:t>，</a:t>
            </a:r>
            <a:r>
              <a:rPr dirty="0" err="1"/>
              <a:t>这些特殊形式的评估程序与Python中的类似</a:t>
            </a:r>
            <a:r>
              <a:rPr dirty="0"/>
              <a:t>。</a:t>
            </a:r>
          </a:p>
          <a:p>
            <a:pPr>
              <a:buFont typeface="Wingdings" panose="05000000000000000000" charset="0"/>
              <a:buChar char=""/>
            </a:pPr>
            <a:endParaRPr dirty="0"/>
          </a:p>
          <a:p>
            <a:pPr lvl="1">
              <a:buFont typeface="Wingdings" panose="05000000000000000000" charset="0"/>
              <a:buChar char=""/>
            </a:pPr>
            <a:r>
              <a:rPr sz="2800" dirty="0" err="1">
                <a:sym typeface="+mn-ea"/>
              </a:rPr>
              <a:t>解释器按从左到右的顺序计算表达式</a:t>
            </a:r>
            <a:r>
              <a:rPr sz="2800" dirty="0">
                <a:sym typeface="+mn-ea"/>
              </a:rPr>
              <a:t>&lt;e&gt;。</a:t>
            </a:r>
            <a:r>
              <a:rPr sz="2800" dirty="0" err="1">
                <a:sym typeface="+mn-ea"/>
              </a:rPr>
              <a:t>如果任何</a:t>
            </a:r>
            <a:r>
              <a:rPr sz="2800" dirty="0">
                <a:sym typeface="+mn-ea"/>
              </a:rPr>
              <a:t>&lt;e&gt;</a:t>
            </a:r>
            <a:r>
              <a:rPr sz="2800" dirty="0" err="1">
                <a:sym typeface="+mn-ea"/>
              </a:rPr>
              <a:t>的计算结果为false，则and表达式的值为false，其余的</a:t>
            </a:r>
            <a:r>
              <a:rPr sz="2800" dirty="0">
                <a:sym typeface="+mn-ea"/>
              </a:rPr>
              <a:t> &lt;e&gt;</a:t>
            </a:r>
            <a:r>
              <a:rPr sz="2800" dirty="0" err="1">
                <a:sym typeface="+mn-ea"/>
              </a:rPr>
              <a:t>则不计算。如果所有</a:t>
            </a:r>
            <a:r>
              <a:rPr sz="2800" dirty="0">
                <a:sym typeface="+mn-ea"/>
              </a:rPr>
              <a:t>&lt;e&gt;</a:t>
            </a:r>
            <a:r>
              <a:rPr sz="2800" dirty="0" err="1">
                <a:sym typeface="+mn-ea"/>
              </a:rPr>
              <a:t>的值均为真，则and表达式的值就是最后一个的值</a:t>
            </a:r>
            <a:r>
              <a:rPr sz="2800" dirty="0">
                <a:sym typeface="+mn-ea"/>
              </a:rPr>
              <a:t>。</a:t>
            </a:r>
          </a:p>
          <a:p>
            <a:pPr lvl="1"/>
            <a:endParaRPr lang="zh-CN" altLang="en-US" dirty="0"/>
          </a:p>
          <a:p>
            <a:pPr marL="0" lvl="1">
              <a:buFont typeface="Wingdings" panose="05000000000000000000" charset="0"/>
              <a:buChar char=""/>
            </a:pPr>
            <a:endParaRPr dirty="0">
              <a:sym typeface="+mn-ea"/>
            </a:endParaRPr>
          </a:p>
          <a:p>
            <a:pPr lvl="1"/>
            <a:endParaRPr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9605" r="1243" b="-4375"/>
          <a:stretch>
            <a:fillRect/>
          </a:stretch>
        </p:blipFill>
        <p:spPr>
          <a:xfrm>
            <a:off x="4320012" y="2695261"/>
            <a:ext cx="2004060" cy="31813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特殊形式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"/>
            </a:pPr>
            <a:endParaRPr lang="zh-CN" altLang="en-US" sz="2400"/>
          </a:p>
          <a:p>
            <a:pPr lvl="1"/>
            <a:r>
              <a:rPr sz="2200">
                <a:sym typeface="+mn-ea"/>
              </a:rPr>
              <a:t>解释器按从左到右的顺序计算表达式&lt;e&gt;。如果任何&lt;e&gt;求值为真值，则该值作为or表达式的值返回，而其余​​的&lt;e&gt;均不求值。如果所有&lt;e&gt;的值都为false，则or表达式的值为false。</a:t>
            </a:r>
          </a:p>
          <a:p>
            <a:pPr lvl="1"/>
            <a:endParaRPr>
              <a:sym typeface="+mn-ea"/>
            </a:endParaRPr>
          </a:p>
          <a:p>
            <a:pPr lvl="1"/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表达 &lt;E&gt;计算结果为假</a:t>
            </a:r>
            <a:r>
              <a:rPr lang="zh-CN" altLang="en-US">
                <a:sym typeface="+mn-ea"/>
              </a:rPr>
              <a:t>时</a:t>
            </a:r>
            <a:r>
              <a:rPr>
                <a:sym typeface="+mn-ea"/>
              </a:rPr>
              <a:t>，</a:t>
            </a:r>
            <a:r>
              <a:rPr lang="en-US">
                <a:sym typeface="+mn-ea"/>
              </a:rPr>
              <a:t>not</a:t>
            </a:r>
            <a:r>
              <a:rPr>
                <a:sym typeface="+mn-ea"/>
              </a:rPr>
              <a:t>表达的值是真，</a:t>
            </a:r>
            <a:r>
              <a:rPr lang="zh-CN" altLang="en-US">
                <a:sym typeface="+mn-ea"/>
              </a:rPr>
              <a:t>真则反之。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723" y="2674999"/>
            <a:ext cx="1879600" cy="342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821" y="4135031"/>
            <a:ext cx="952500" cy="330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特殊形式</a:t>
            </a:r>
            <a:r>
              <a:rPr lang="en-US" altLang="zh-CN">
                <a:sym typeface="+mn-ea"/>
              </a:rPr>
              <a:t>-define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21761" y="1252497"/>
            <a:ext cx="8989039" cy="4889858"/>
          </a:xfrm>
        </p:spPr>
        <p:txBody>
          <a:bodyPr/>
          <a:lstStyle/>
          <a:p>
            <a:pPr>
              <a:buFont typeface="Wingdings" panose="05000000000000000000" charset="0"/>
              <a:buChar char=""/>
            </a:pPr>
            <a:r>
              <a:rPr lang="zh-CN" altLang="en-US" sz="2600" dirty="0"/>
              <a:t>定义</a:t>
            </a:r>
            <a:r>
              <a:rPr lang="en-US" altLang="zh-CN" sz="2600" dirty="0"/>
              <a:t>-define</a:t>
            </a:r>
            <a:endParaRPr lang="zh-CN" altLang="en-US" sz="2600" dirty="0"/>
          </a:p>
          <a:p>
            <a:pPr lvl="1">
              <a:buFont typeface="Wingdings" panose="05000000000000000000" charset="0"/>
              <a:buChar char=""/>
            </a:pPr>
            <a:r>
              <a:rPr lang="zh-CN" altLang="en-US" dirty="0">
                <a:sym typeface="+mn-ea"/>
              </a:rPr>
              <a:t>符号绑定：</a:t>
            </a:r>
            <a:endParaRPr dirty="0">
              <a:sym typeface="+mn-ea"/>
            </a:endParaRPr>
          </a:p>
          <a:p>
            <a:pPr lvl="1"/>
            <a:endParaRPr lang="zh-CN" altLang="en-US" dirty="0"/>
          </a:p>
          <a:p>
            <a:pPr lvl="1">
              <a:buFont typeface="Wingdings" panose="05000000000000000000" charset="0"/>
              <a:buChar char=""/>
            </a:pPr>
            <a:endParaRPr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创建一个过程（即函数）：</a:t>
            </a:r>
          </a:p>
          <a:p>
            <a:pPr lvl="1"/>
            <a:endParaRPr lang="zh-CN" altLang="en-US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例如</a:t>
            </a:r>
            <a:r>
              <a:rPr dirty="0">
                <a:sym typeface="+mn-ea"/>
              </a:rPr>
              <a:t>：</a:t>
            </a:r>
          </a:p>
          <a:p>
            <a:pPr lvl="1"/>
            <a:endParaRPr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创建了过程之后我们可以在表达式中使用它：</a:t>
            </a:r>
          </a:p>
          <a:p>
            <a:pPr lvl="1"/>
            <a:endParaRPr dirty="0">
              <a:sym typeface="+mn-ea"/>
            </a:endParaRPr>
          </a:p>
          <a:p>
            <a:pPr marL="0" lvl="1">
              <a:buFont typeface="Wingdings" panose="05000000000000000000" charset="0"/>
              <a:buChar char=""/>
            </a:pPr>
            <a:endParaRPr dirty="0">
              <a:sym typeface="+mn-ea"/>
            </a:endParaRPr>
          </a:p>
          <a:p>
            <a:pPr lvl="1"/>
            <a:endParaRPr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225" y="1757996"/>
            <a:ext cx="9144000" cy="930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348" y="3596428"/>
            <a:ext cx="9144000" cy="4921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469" y="4844097"/>
            <a:ext cx="9144000" cy="4908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rcRect t="33733"/>
          <a:stretch>
            <a:fillRect/>
          </a:stretch>
        </p:blipFill>
        <p:spPr>
          <a:xfrm>
            <a:off x="3115348" y="5493227"/>
            <a:ext cx="9144000" cy="105283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特殊形式</a:t>
            </a:r>
            <a:r>
              <a:rPr lang="en-US" altLang="zh-CN">
                <a:sym typeface="+mn-ea"/>
              </a:rPr>
              <a:t>-define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00163"/>
            <a:ext cx="9601200" cy="4411662"/>
          </a:xfrm>
        </p:spPr>
        <p:txBody>
          <a:bodyPr/>
          <a:lstStyle/>
          <a:p>
            <a:pPr marL="0" indent="0">
              <a:buNone/>
            </a:pPr>
            <a:endParaRPr lang="zh-CN" altLang="en-US" sz="2600" dirty="0"/>
          </a:p>
          <a:p>
            <a:pPr lvl="1">
              <a:buFont typeface="Wingdings" panose="05000000000000000000" charset="0"/>
              <a:buChar char=""/>
            </a:pPr>
            <a:r>
              <a:rPr lang="zh-CN" altLang="en-US" dirty="0">
                <a:sym typeface="+mn-ea"/>
              </a:rPr>
              <a:t>创建的过程可以采用多个参数，包括特殊形式：</a:t>
            </a:r>
            <a:endParaRPr dirty="0">
              <a:sym typeface="+mn-ea"/>
            </a:endParaRPr>
          </a:p>
          <a:p>
            <a:pPr lvl="1"/>
            <a:endParaRPr lang="zh-CN" altLang="en-US" dirty="0"/>
          </a:p>
          <a:p>
            <a:pPr lvl="1">
              <a:buFont typeface="Wingdings" panose="05000000000000000000" charset="0"/>
              <a:buChar char=""/>
            </a:pPr>
            <a:endParaRPr lang="zh-CN" altLang="en-US" dirty="0">
              <a:sym typeface="+mn-ea"/>
            </a:endParaRPr>
          </a:p>
          <a:p>
            <a:pPr lvl="1"/>
            <a:endParaRPr dirty="0">
              <a:sym typeface="+mn-ea"/>
            </a:endParaRPr>
          </a:p>
          <a:p>
            <a:pPr marL="0" lvl="1">
              <a:buFont typeface="Wingdings" panose="05000000000000000000" charset="0"/>
              <a:buChar char=""/>
            </a:pPr>
            <a:endParaRPr dirty="0">
              <a:sym typeface="+mn-ea"/>
            </a:endParaRPr>
          </a:p>
          <a:p>
            <a:pPr lvl="1"/>
            <a:endParaRPr dirty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48705"/>
            <a:ext cx="9144000" cy="15671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382" y="2368859"/>
            <a:ext cx="10701655" cy="109474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特殊形式</a:t>
            </a:r>
            <a:r>
              <a:rPr lang="en-US" altLang="zh-CN">
                <a:sym typeface="+mn-ea"/>
              </a:rPr>
              <a:t>-define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2755" y="1300163"/>
            <a:ext cx="9758045" cy="4411662"/>
          </a:xfrm>
        </p:spPr>
        <p:txBody>
          <a:bodyPr/>
          <a:lstStyle/>
          <a:p>
            <a:pPr marL="0" indent="0">
              <a:buNone/>
            </a:pPr>
            <a:endParaRPr lang="zh-CN" altLang="en-US" sz="2600" dirty="0"/>
          </a:p>
          <a:p>
            <a:pPr lvl="1">
              <a:buFont typeface="Wingdings" panose="05000000000000000000" charset="0"/>
              <a:buChar char=""/>
            </a:pPr>
            <a:r>
              <a:rPr lang="en-US" altLang="zh-CN" dirty="0">
                <a:sym typeface="+mn-ea"/>
              </a:rPr>
              <a:t>Scheme</a:t>
            </a:r>
            <a:r>
              <a:rPr lang="zh-CN" altLang="en-US" dirty="0">
                <a:sym typeface="+mn-ea"/>
              </a:rPr>
              <a:t>局部变量定义的作用域和</a:t>
            </a:r>
            <a:r>
              <a:rPr lang="en-US" altLang="zh-CN" dirty="0">
                <a:sym typeface="+mn-ea"/>
              </a:rPr>
              <a:t>Python</a:t>
            </a:r>
            <a:r>
              <a:rPr lang="zh-CN" altLang="en-US" dirty="0">
                <a:sym typeface="+mn-ea"/>
              </a:rPr>
              <a:t>类似。下面，我们定义了一个使用嵌套定义和递归来计算平方根的迭代过程：</a:t>
            </a:r>
          </a:p>
          <a:p>
            <a:pPr lvl="1"/>
            <a:endParaRPr lang="zh-CN" altLang="en-US" dirty="0"/>
          </a:p>
          <a:p>
            <a:pPr lvl="1">
              <a:buFont typeface="Wingdings" panose="05000000000000000000" charset="0"/>
              <a:buChar char=""/>
            </a:pPr>
            <a:endParaRPr lang="zh-CN" altLang="en-US" dirty="0">
              <a:sym typeface="+mn-ea"/>
            </a:endParaRPr>
          </a:p>
          <a:p>
            <a:pPr lvl="1"/>
            <a:endParaRPr dirty="0">
              <a:sym typeface="+mn-ea"/>
            </a:endParaRPr>
          </a:p>
          <a:p>
            <a:pPr marL="0" lvl="1">
              <a:buFont typeface="Wingdings" panose="05000000000000000000" charset="0"/>
              <a:buChar char=""/>
            </a:pPr>
            <a:endParaRPr dirty="0">
              <a:sym typeface="+mn-ea"/>
            </a:endParaRPr>
          </a:p>
          <a:p>
            <a:pPr lvl="1"/>
            <a:endParaRPr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36" y="2917826"/>
            <a:ext cx="9758045" cy="309562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Lambda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730693"/>
            <a:ext cx="9601200" cy="4411662"/>
          </a:xfrm>
        </p:spPr>
        <p:txBody>
          <a:bodyPr/>
          <a:lstStyle/>
          <a:p>
            <a:pPr>
              <a:buFont typeface="Wingdings" panose="05000000000000000000" charset="0"/>
              <a:buChar char=""/>
            </a:pPr>
            <a:r>
              <a:rPr lang="en-US" altLang="zh-CN" sz="2600" dirty="0"/>
              <a:t>Lambda</a:t>
            </a:r>
            <a:r>
              <a:rPr lang="zh-CN" altLang="en-US" sz="2600" dirty="0"/>
              <a:t>表达式</a:t>
            </a:r>
          </a:p>
          <a:p>
            <a:pPr lvl="1">
              <a:buFont typeface="Wingdings" panose="05000000000000000000" charset="0"/>
              <a:buChar char=""/>
            </a:pPr>
            <a:r>
              <a:rPr lang="zh-CN" altLang="en-US" dirty="0">
                <a:sym typeface="+mn-ea"/>
              </a:rPr>
              <a:t>匿名函数可以通过</a:t>
            </a:r>
            <a:r>
              <a:rPr lang="en-US" altLang="zh-CN" dirty="0">
                <a:sym typeface="+mn-ea"/>
              </a:rPr>
              <a:t>lambda</a:t>
            </a:r>
            <a:r>
              <a:rPr lang="zh-CN" altLang="en-US" dirty="0">
                <a:sym typeface="+mn-ea"/>
              </a:rPr>
              <a:t>表达式创建，</a:t>
            </a:r>
            <a:r>
              <a:rPr dirty="0">
                <a:sym typeface="+mn-ea"/>
              </a:rPr>
              <a:t>Lambda </a:t>
            </a:r>
            <a:r>
              <a:rPr dirty="0" err="1">
                <a:sym typeface="+mn-ea"/>
              </a:rPr>
              <a:t>用于创建过程的方法与define相同，但未为过程指定名称</a:t>
            </a:r>
            <a:r>
              <a:rPr dirty="0">
                <a:sym typeface="+mn-ea"/>
              </a:rPr>
              <a:t>：</a:t>
            </a:r>
          </a:p>
          <a:p>
            <a:pPr lvl="1">
              <a:buFont typeface="Wingdings" panose="05000000000000000000" charset="0"/>
              <a:buChar char=""/>
            </a:pPr>
            <a:endParaRPr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以下两个结果等效：</a:t>
            </a:r>
          </a:p>
          <a:p>
            <a:pPr lvl="1"/>
            <a:endParaRPr lang="zh-CN" altLang="en-US" dirty="0">
              <a:sym typeface="+mn-ea"/>
            </a:endParaRPr>
          </a:p>
          <a:p>
            <a:pPr lvl="1"/>
            <a:endParaRPr lang="zh-CN" altLang="en-US"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像任何以</a:t>
            </a:r>
            <a:r>
              <a:rPr lang="zh-CN" altLang="en-US" dirty="0">
                <a:sym typeface="+mn-ea"/>
              </a:rPr>
              <a:t>函数</a:t>
            </a:r>
            <a:r>
              <a:rPr dirty="0" err="1">
                <a:sym typeface="+mn-ea"/>
              </a:rPr>
              <a:t>为值的表达式一样，lambda表达式可用作调用表达式中的运算符</a:t>
            </a:r>
            <a:r>
              <a:rPr dirty="0">
                <a:sym typeface="+mn-ea"/>
              </a:rPr>
              <a:t>：</a:t>
            </a:r>
          </a:p>
          <a:p>
            <a:pPr lvl="1"/>
            <a:endParaRPr lang="zh-CN" altLang="en-US" dirty="0">
              <a:sym typeface="+mn-ea"/>
            </a:endParaRPr>
          </a:p>
          <a:p>
            <a:pPr lvl="1"/>
            <a:endParaRPr dirty="0">
              <a:sym typeface="+mn-ea"/>
            </a:endParaRPr>
          </a:p>
          <a:p>
            <a:pPr marL="0" lvl="1">
              <a:buFont typeface="Wingdings" panose="05000000000000000000" charset="0"/>
              <a:buChar char=""/>
            </a:pPr>
            <a:endParaRPr dirty="0">
              <a:sym typeface="+mn-ea"/>
            </a:endParaRPr>
          </a:p>
          <a:p>
            <a:pPr lvl="1"/>
            <a:endParaRPr dirty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465" y="2875121"/>
            <a:ext cx="9144000" cy="4203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465" y="3761026"/>
            <a:ext cx="9144000" cy="6616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7465" y="5240337"/>
            <a:ext cx="9144000" cy="70421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Scheme Lists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4508" y="1730693"/>
            <a:ext cx="9396292" cy="4411662"/>
          </a:xfrm>
        </p:spPr>
        <p:txBody>
          <a:bodyPr/>
          <a:lstStyle/>
          <a:p>
            <a:pPr>
              <a:buFont typeface="Wingdings" panose="05000000000000000000" charset="0"/>
              <a:buChar char=""/>
            </a:pPr>
            <a:r>
              <a:rPr lang="zh-CN" altLang="en-US" sz="2600"/>
              <a:t>列表相关的函数：</a:t>
            </a:r>
          </a:p>
          <a:p>
            <a:pPr lvl="1">
              <a:buFont typeface="Wingdings" panose="05000000000000000000" charset="0"/>
              <a:buChar char=""/>
            </a:pPr>
            <a:r>
              <a:rPr lang="en-US">
                <a:sym typeface="+mn-ea"/>
              </a:rPr>
              <a:t>cons</a:t>
            </a:r>
            <a:r>
              <a:rPr lang="zh-CN" altLang="en-US">
                <a:sym typeface="+mn-ea"/>
              </a:rPr>
              <a:t>：有两个参数的函数，可以创建一个列表</a:t>
            </a:r>
          </a:p>
          <a:p>
            <a:pPr lvl="1">
              <a:buFont typeface="Wingdings" panose="05000000000000000000" charset="0"/>
              <a:buChar char=""/>
            </a:pPr>
            <a:r>
              <a:rPr lang="en-US">
                <a:sym typeface="+mn-ea"/>
              </a:rPr>
              <a:t>car</a:t>
            </a:r>
            <a:r>
              <a:rPr lang="zh-CN" altLang="en-US">
                <a:sym typeface="+mn-ea"/>
              </a:rPr>
              <a:t>：返回列表的第一个元素</a:t>
            </a:r>
          </a:p>
          <a:p>
            <a:pPr lvl="1">
              <a:buFont typeface="Wingdings" panose="05000000000000000000" charset="0"/>
              <a:buChar char=""/>
            </a:pPr>
            <a:r>
              <a:rPr lang="en-US" altLang="zh-CN">
                <a:sym typeface="+mn-ea"/>
              </a:rPr>
              <a:t>cdr</a:t>
            </a:r>
            <a:r>
              <a:rPr lang="zh-CN" altLang="en-US">
                <a:sym typeface="+mn-ea"/>
              </a:rPr>
              <a:t>：返回列表剩余元素</a:t>
            </a:r>
          </a:p>
          <a:p>
            <a:pPr lvl="1">
              <a:buFont typeface="Wingdings" panose="05000000000000000000" charset="0"/>
              <a:buChar char=""/>
            </a:pPr>
            <a:r>
              <a:rPr lang="en-US" altLang="zh-CN">
                <a:sym typeface="+mn-ea"/>
              </a:rPr>
              <a:t>nil</a:t>
            </a:r>
            <a:r>
              <a:rPr lang="zh-CN" altLang="en-US">
                <a:sym typeface="+mn-ea"/>
              </a:rPr>
              <a:t>：空列表</a:t>
            </a:r>
            <a:endParaRPr>
              <a:sym typeface="+mn-ea"/>
            </a:endParaRPr>
          </a:p>
          <a:p>
            <a:pPr lvl="1"/>
            <a:endParaRPr lang="zh-CN" altLang="en-US">
              <a:sym typeface="+mn-ea"/>
            </a:endParaRPr>
          </a:p>
          <a:p>
            <a:pPr lvl="1"/>
            <a:endParaRPr lang="zh-CN" altLang="en-US">
              <a:sym typeface="+mn-ea"/>
            </a:endParaRPr>
          </a:p>
          <a:p>
            <a:pPr lvl="1"/>
            <a:endParaRPr lang="zh-CN" altLang="en-US">
              <a:sym typeface="+mn-ea"/>
            </a:endParaRPr>
          </a:p>
          <a:p>
            <a:pPr marL="344170" lvl="1" indent="0">
              <a:buNone/>
            </a:pPr>
            <a:endParaRPr>
              <a:sym typeface="+mn-ea"/>
            </a:endParaRPr>
          </a:p>
          <a:p>
            <a:pPr lvl="1"/>
            <a:endParaRPr lang="zh-CN" altLang="en-US">
              <a:sym typeface="+mn-ea"/>
            </a:endParaRPr>
          </a:p>
          <a:p>
            <a:pPr lvl="1"/>
            <a:endParaRPr>
              <a:sym typeface="+mn-ea"/>
            </a:endParaRPr>
          </a:p>
          <a:p>
            <a:pPr marL="0" lvl="1">
              <a:buFont typeface="Wingdings" panose="05000000000000000000" charset="0"/>
              <a:buChar char=""/>
            </a:pPr>
            <a:endParaRPr>
              <a:sym typeface="+mn-ea"/>
            </a:endParaRPr>
          </a:p>
          <a:p>
            <a:pPr lvl="1"/>
            <a:endParaRPr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221" y="3961766"/>
            <a:ext cx="8434705" cy="293433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Scheme Lists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3550" y="1731011"/>
            <a:ext cx="9644380" cy="4411345"/>
          </a:xfrm>
        </p:spPr>
        <p:txBody>
          <a:bodyPr/>
          <a:lstStyle/>
          <a:p>
            <a:pPr>
              <a:buFont typeface="Wingdings" panose="05000000000000000000" charset="0"/>
              <a:buChar char=""/>
            </a:pPr>
            <a:r>
              <a:rPr lang="en-US" altLang="zh-CN" sz="2600" dirty="0"/>
              <a:t>list</a:t>
            </a:r>
            <a:endParaRPr sz="2400" dirty="0">
              <a:sym typeface="+mn-ea"/>
            </a:endParaRPr>
          </a:p>
          <a:p>
            <a:pPr marL="0" lvl="1">
              <a:buFont typeface="Wingdings" panose="05000000000000000000" charset="0"/>
              <a:buChar char=""/>
            </a:pPr>
            <a:r>
              <a:rPr dirty="0" err="1">
                <a:sym typeface="+mn-ea"/>
              </a:rPr>
              <a:t>Scheme提供了一个list过程可以更方便的创建列表。List可以将任意个数的参数变成列表返回</a:t>
            </a:r>
            <a:r>
              <a:rPr dirty="0">
                <a:sym typeface="+mn-ea"/>
              </a:rPr>
              <a:t>：</a:t>
            </a:r>
          </a:p>
          <a:p>
            <a:pPr lvl="1"/>
            <a:endParaRPr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30" y="2983865"/>
            <a:ext cx="9144000" cy="604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510" y="3743325"/>
            <a:ext cx="9644380" cy="308102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4E2B7-84BE-46F3-B322-8F2D83F9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FC0FD2-8591-4DD3-B09A-3392C2724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3227B1-0658-474A-9CE3-5592F966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684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Scheme Lists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2622" y="1156971"/>
            <a:ext cx="9685308" cy="4411345"/>
          </a:xfrm>
        </p:spPr>
        <p:txBody>
          <a:bodyPr/>
          <a:lstStyle/>
          <a:p>
            <a:pPr marL="0" indent="0">
              <a:buNone/>
            </a:pPr>
            <a:endParaRPr sz="2400" dirty="0">
              <a:sym typeface="+mn-ea"/>
            </a:endParaRPr>
          </a:p>
          <a:p>
            <a:pPr marL="0" lvl="1">
              <a:buFont typeface="Wingdings" panose="05000000000000000000" charset="0"/>
              <a:buChar char=""/>
            </a:pPr>
            <a:r>
              <a:rPr dirty="0" err="1">
                <a:sym typeface="+mn-ea"/>
              </a:rPr>
              <a:t>列表是否为空可以使用null</a:t>
            </a:r>
            <a:r>
              <a:rPr lang="en-US" dirty="0">
                <a:sym typeface="+mn-ea"/>
              </a:rPr>
              <a:t>?</a:t>
            </a:r>
            <a:r>
              <a:rPr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来确定</a:t>
            </a:r>
            <a:r>
              <a:rPr dirty="0">
                <a:sym typeface="+mn-ea"/>
              </a:rPr>
              <a:t>。</a:t>
            </a:r>
            <a:r>
              <a:rPr dirty="0" err="1">
                <a:sym typeface="+mn-ea"/>
              </a:rPr>
              <a:t>使用它我们可以定义用于计算长度和选择元素的序列操作</a:t>
            </a:r>
            <a:r>
              <a:rPr dirty="0">
                <a:sym typeface="+mn-ea"/>
              </a:rPr>
              <a:t>：</a:t>
            </a:r>
          </a:p>
          <a:p>
            <a:pPr lvl="1"/>
            <a:endParaRPr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46" y="2431415"/>
            <a:ext cx="10450195" cy="374904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Symbolic Programming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3466" y="1156971"/>
            <a:ext cx="9754464" cy="4411345"/>
          </a:xfrm>
        </p:spPr>
        <p:txBody>
          <a:bodyPr/>
          <a:lstStyle/>
          <a:p>
            <a:pPr marL="0" indent="0">
              <a:buNone/>
            </a:pPr>
            <a:endParaRPr sz="2400" dirty="0">
              <a:sym typeface="+mn-ea"/>
            </a:endParaRPr>
          </a:p>
          <a:p>
            <a:pPr>
              <a:buFont typeface="Wingdings" panose="05000000000000000000" charset="0"/>
              <a:buChar char=""/>
            </a:pPr>
            <a:r>
              <a:rPr lang="en-US" altLang="zh-CN" sz="2400" dirty="0">
                <a:sym typeface="+mn-ea"/>
              </a:rPr>
              <a:t>Symbolic Data</a:t>
            </a:r>
          </a:p>
          <a:p>
            <a:pPr marL="0" lvl="1">
              <a:buFont typeface="Wingdings" panose="05000000000000000000" charset="0"/>
              <a:buChar char=""/>
            </a:pPr>
            <a:r>
              <a:rPr lang="zh-CN" altLang="en-US" dirty="0">
                <a:sym typeface="+mn-ea"/>
              </a:rPr>
              <a:t>假设我们要构造一个列表</a:t>
            </a:r>
            <a:r>
              <a:rPr lang="en-US" altLang="zh-CN" dirty="0">
                <a:sym typeface="+mn-ea"/>
              </a:rPr>
              <a:t>(a b)</a:t>
            </a:r>
            <a:r>
              <a:rPr lang="zh-CN" altLang="en-US" dirty="0">
                <a:sym typeface="+mn-ea"/>
              </a:rPr>
              <a:t>。我们无法使用</a:t>
            </a:r>
            <a:r>
              <a:rPr lang="en-US" altLang="zh-CN" dirty="0">
                <a:sym typeface="+mn-ea"/>
              </a:rPr>
              <a:t>(list a b)</a:t>
            </a:r>
            <a:r>
              <a:rPr lang="zh-CN" altLang="en-US" dirty="0">
                <a:sym typeface="+mn-ea"/>
              </a:rPr>
              <a:t>来完成此操作，因为此表达式将构造</a:t>
            </a:r>
            <a:r>
              <a:rPr lang="en-US" altLang="zh-CN" dirty="0">
                <a:sym typeface="+mn-ea"/>
              </a:rPr>
              <a:t>a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b</a:t>
            </a:r>
            <a:r>
              <a:rPr lang="zh-CN" altLang="en-US" dirty="0">
                <a:sym typeface="+mn-ea"/>
              </a:rPr>
              <a:t>的值的列表，而不是符号本身。</a:t>
            </a:r>
          </a:p>
          <a:p>
            <a:pPr marL="0" lvl="1">
              <a:buFont typeface="Wingdings" panose="05000000000000000000" charset="0"/>
              <a:buChar char=""/>
            </a:pPr>
            <a:r>
              <a:rPr lang="zh-CN" altLang="en-US" dirty="0">
                <a:sym typeface="+mn-ea"/>
              </a:rPr>
              <a:t>在</a:t>
            </a:r>
            <a:r>
              <a:rPr lang="en-US" altLang="zh-CN" dirty="0">
                <a:sym typeface="+mn-ea"/>
              </a:rPr>
              <a:t>Scheme</a:t>
            </a:r>
            <a:r>
              <a:rPr lang="zh-CN" altLang="en-US" dirty="0">
                <a:sym typeface="+mn-ea"/>
              </a:rPr>
              <a:t>中，可以通过在符号前加上单引号来引用符号</a:t>
            </a:r>
            <a:r>
              <a:rPr lang="en-US" altLang="zh-CN" dirty="0">
                <a:sym typeface="+mn-ea"/>
              </a:rPr>
              <a:t>a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b</a:t>
            </a:r>
            <a:r>
              <a:rPr lang="zh-CN" altLang="en-US" dirty="0">
                <a:sym typeface="+mn-ea"/>
              </a:rPr>
              <a:t>而不是它们的值：</a:t>
            </a:r>
          </a:p>
          <a:p>
            <a:pPr lvl="1"/>
            <a:endParaRPr dirty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116" y="5071112"/>
            <a:ext cx="8408035" cy="1447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116" y="3429000"/>
            <a:ext cx="8357235" cy="1422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Symbolic Programming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798196"/>
            <a:ext cx="9498330" cy="4411345"/>
          </a:xfrm>
        </p:spPr>
        <p:txBody>
          <a:bodyPr/>
          <a:lstStyle/>
          <a:p>
            <a:pPr marL="0" indent="0">
              <a:buNone/>
            </a:pPr>
            <a:endParaRPr sz="2400" dirty="0">
              <a:sym typeface="+mn-ea"/>
            </a:endParaRPr>
          </a:p>
          <a:p>
            <a:pPr marL="0" indent="0">
              <a:buNone/>
            </a:pPr>
            <a:endParaRPr lang="en-US" altLang="zh-CN" sz="2400" dirty="0">
              <a:sym typeface="+mn-ea"/>
            </a:endParaRPr>
          </a:p>
          <a:p>
            <a:pPr marL="0" lvl="1">
              <a:buFont typeface="Wingdings" panose="05000000000000000000" charset="0"/>
              <a:buChar char=""/>
            </a:pPr>
            <a:r>
              <a:rPr dirty="0" err="1">
                <a:sym typeface="+mn-ea"/>
              </a:rPr>
              <a:t>如果我们知道列表所包含的所有元素，我们</a:t>
            </a:r>
            <a:r>
              <a:rPr lang="zh-CN" altLang="en-US" dirty="0">
                <a:sym typeface="+mn-ea"/>
              </a:rPr>
              <a:t>也</a:t>
            </a:r>
            <a:r>
              <a:rPr dirty="0" err="1">
                <a:sym typeface="+mn-ea"/>
              </a:rPr>
              <a:t>可以用</a:t>
            </a:r>
            <a:r>
              <a:rPr lang="zh-CN" altLang="en-US" dirty="0">
                <a:sym typeface="+mn-ea"/>
              </a:rPr>
              <a:t>单引号</a:t>
            </a:r>
            <a:r>
              <a:rPr dirty="0" err="1">
                <a:sym typeface="+mn-ea"/>
              </a:rPr>
              <a:t>来定义一个列表</a:t>
            </a:r>
            <a:r>
              <a:rPr dirty="0">
                <a:sym typeface="+mn-ea"/>
              </a:rPr>
              <a:t>：</a:t>
            </a:r>
          </a:p>
          <a:p>
            <a:pPr lvl="1"/>
            <a:endParaRPr dirty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435" y="2656205"/>
            <a:ext cx="8201660" cy="1625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56971"/>
            <a:ext cx="9498330" cy="2854325"/>
          </a:xfrm>
        </p:spPr>
        <p:txBody>
          <a:bodyPr/>
          <a:lstStyle/>
          <a:p>
            <a:pPr marL="0" indent="0">
              <a:buNone/>
            </a:pPr>
            <a:endParaRPr>
              <a:sym typeface="+mn-ea"/>
            </a:endParaRPr>
          </a:p>
          <a:p>
            <a:pPr>
              <a:buFont typeface="Wingdings" panose="05000000000000000000" charset="0"/>
              <a:buChar char=""/>
            </a:pPr>
            <a:r>
              <a:rPr lang="zh-CN" altLang="en-US">
                <a:sym typeface="+mn-ea"/>
              </a:rPr>
              <a:t>计算机通常执行用许多不同编程语言编写的程序</a:t>
            </a:r>
          </a:p>
          <a:p>
            <a:pPr>
              <a:buFont typeface="Wingdings" panose="05000000000000000000" charset="0"/>
              <a:buChar char=""/>
            </a:pPr>
            <a:r>
              <a:rPr>
                <a:sym typeface="+mn-ea"/>
              </a:rPr>
              <a:t>机器语言:语句由硬件本身解释</a:t>
            </a:r>
            <a:endParaRPr lang="zh-CN" altLang="en-US">
              <a:sym typeface="+mn-ea"/>
            </a:endParaRPr>
          </a:p>
          <a:p>
            <a:pPr>
              <a:buFont typeface="Wingdings" panose="05000000000000000000" charset="0"/>
              <a:buChar char=""/>
            </a:pPr>
            <a:endParaRPr lang="zh-CN" altLang="en-US">
              <a:sym typeface="+mn-ea"/>
            </a:endParaRPr>
          </a:p>
          <a:p>
            <a:pPr>
              <a:buFont typeface="Wingdings" panose="05000000000000000000" charset="0"/>
              <a:buChar char=""/>
            </a:pPr>
            <a:endParaRPr lang="zh-CN" altLang="en-US">
              <a:sym typeface="+mn-ea"/>
            </a:endParaRPr>
          </a:p>
          <a:p>
            <a:pPr>
              <a:buFont typeface="Wingdings" panose="05000000000000000000" charset="0"/>
              <a:buChar char=""/>
            </a:pPr>
            <a:endParaRPr lang="zh-CN" altLang="en-US">
              <a:sym typeface="+mn-ea"/>
            </a:endParaRPr>
          </a:p>
          <a:p>
            <a:pPr>
              <a:buFont typeface="Wingdings" panose="05000000000000000000" charset="0"/>
              <a:buChar char=""/>
            </a:pPr>
            <a:endParaRPr lang="zh-CN" altLang="en-US">
              <a:sym typeface="+mn-ea"/>
            </a:endParaRPr>
          </a:p>
          <a:p>
            <a:pPr marL="457200" lvl="2">
              <a:buClr>
                <a:srgbClr val="669999"/>
              </a:buClr>
              <a:buFont typeface="Wingdings" panose="05000000000000000000" charset="0"/>
              <a:buChar char=""/>
            </a:pPr>
            <a:endParaRPr lang="zh-CN" altLang="en-US" sz="280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程序语言</a:t>
            </a: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1383126" y="1762126"/>
            <a:ext cx="8988329" cy="28543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800" dirty="0">
              <a:sym typeface="+mn-ea"/>
            </a:endParaRPr>
          </a:p>
          <a:p>
            <a:pPr marL="457200" lvl="2">
              <a:buClr>
                <a:srgbClr val="669999"/>
              </a:buClr>
              <a:buFont typeface="Wingdings" panose="05000000000000000000" charset="0"/>
              <a:buChar char=""/>
            </a:pPr>
            <a:endParaRPr sz="2400" dirty="0">
              <a:sym typeface="+mn-ea"/>
            </a:endParaRPr>
          </a:p>
          <a:p>
            <a:pPr marL="457200" lvl="2">
              <a:buClr>
                <a:srgbClr val="669999"/>
              </a:buClr>
              <a:buFont typeface="Wingdings" panose="05000000000000000000" charset="0"/>
              <a:buChar char=""/>
            </a:pPr>
            <a:r>
              <a:rPr sz="2400" dirty="0" err="1">
                <a:sym typeface="+mn-ea"/>
              </a:rPr>
              <a:t>由中央处理器</a:t>
            </a:r>
            <a:r>
              <a:rPr sz="2400" dirty="0">
                <a:sym typeface="+mn-ea"/>
              </a:rPr>
              <a:t>(CPU)</a:t>
            </a:r>
            <a:r>
              <a:rPr sz="2400" dirty="0" err="1">
                <a:sym typeface="+mn-ea"/>
              </a:rPr>
              <a:t>的电路实现的一组固定的指令调用操作</a:t>
            </a:r>
            <a:r>
              <a:rPr sz="2400" dirty="0">
                <a:sym typeface="+mn-ea"/>
              </a:rPr>
              <a:t>。</a:t>
            </a:r>
          </a:p>
          <a:p>
            <a:pPr marL="457200" lvl="2">
              <a:buClr>
                <a:srgbClr val="669999"/>
              </a:buClr>
              <a:buFont typeface="Wingdings" panose="05000000000000000000" charset="0"/>
              <a:buChar char=""/>
            </a:pPr>
            <a:r>
              <a:rPr sz="2400" dirty="0" err="1">
                <a:sym typeface="+mn-ea"/>
              </a:rPr>
              <a:t>操作是指特定的硬件内存地址;没有抽象机制</a:t>
            </a:r>
            <a:endParaRPr sz="2400" dirty="0">
              <a:sym typeface="+mn-ea"/>
            </a:endParaRP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745351" y="3608071"/>
            <a:ext cx="9362579" cy="28543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sz="2800" dirty="0">
              <a:sym typeface="+mn-ea"/>
            </a:endParaRPr>
          </a:p>
          <a:p>
            <a:pPr>
              <a:buFont typeface="Wingdings" panose="05000000000000000000" charset="0"/>
              <a:buChar char=""/>
            </a:pPr>
            <a:r>
              <a:rPr lang="zh-CN" altLang="en-US" sz="2800" dirty="0">
                <a:sym typeface="+mn-ea"/>
              </a:rPr>
              <a:t>高级语言</a:t>
            </a:r>
            <a:r>
              <a:rPr lang="en-US" altLang="zh-CN" sz="2800" dirty="0">
                <a:sym typeface="+mn-ea"/>
              </a:rPr>
              <a:t>:</a:t>
            </a:r>
            <a:r>
              <a:rPr lang="zh-CN" altLang="en-US" sz="2800" dirty="0">
                <a:sym typeface="+mn-ea"/>
              </a:rPr>
              <a:t>语句和表达式由另一个程序解释或编译</a:t>
            </a:r>
            <a:r>
              <a:rPr lang="en-US" altLang="zh-CN" sz="2800" dirty="0">
                <a:sym typeface="+mn-ea"/>
              </a:rPr>
              <a:t>(</a:t>
            </a:r>
            <a:r>
              <a:rPr lang="zh-CN" altLang="en-US" sz="2800" dirty="0">
                <a:sym typeface="+mn-ea"/>
              </a:rPr>
              <a:t>翻译</a:t>
            </a:r>
            <a:r>
              <a:rPr lang="en-US" altLang="zh-CN" sz="2800" dirty="0">
                <a:sym typeface="+mn-ea"/>
              </a:rPr>
              <a:t>)</a:t>
            </a:r>
            <a:r>
              <a:rPr lang="zh-CN" altLang="en-US" sz="2800" dirty="0">
                <a:sym typeface="+mn-ea"/>
              </a:rPr>
              <a:t>成另一种语言</a:t>
            </a:r>
          </a:p>
          <a:p>
            <a:pPr marL="0" indent="0">
              <a:buNone/>
            </a:pPr>
            <a:endParaRPr lang="zh-CN" altLang="en-US" sz="2800" dirty="0">
              <a:sym typeface="+mn-ea"/>
            </a:endParaRPr>
          </a:p>
          <a:p>
            <a:pPr>
              <a:buFont typeface="Wingdings" panose="05000000000000000000" charset="0"/>
              <a:buChar char=""/>
            </a:pPr>
            <a:endParaRPr lang="zh-CN" altLang="en-US" sz="2800" dirty="0">
              <a:sym typeface="+mn-ea"/>
            </a:endParaRPr>
          </a:p>
          <a:p>
            <a:pPr>
              <a:buFont typeface="Wingdings" panose="05000000000000000000" charset="0"/>
              <a:buChar char=""/>
            </a:pPr>
            <a:endParaRPr lang="zh-CN" altLang="en-US" sz="2800" dirty="0">
              <a:sym typeface="+mn-ea"/>
            </a:endParaRPr>
          </a:p>
          <a:p>
            <a:pPr>
              <a:buFont typeface="Wingdings" panose="05000000000000000000" charset="0"/>
              <a:buChar char=""/>
            </a:pPr>
            <a:endParaRPr lang="zh-CN" altLang="en-US" sz="2800" dirty="0">
              <a:sym typeface="+mn-ea"/>
            </a:endParaRPr>
          </a:p>
          <a:p>
            <a:pPr>
              <a:buFont typeface="Wingdings" panose="05000000000000000000" charset="0"/>
              <a:buChar char=""/>
            </a:pPr>
            <a:endParaRPr lang="zh-CN" altLang="en-US" sz="2800" dirty="0">
              <a:sym typeface="+mn-ea"/>
            </a:endParaRPr>
          </a:p>
          <a:p>
            <a:pPr marL="457200" lvl="2">
              <a:buClr>
                <a:srgbClr val="669999"/>
              </a:buClr>
              <a:buFont typeface="Wingdings" panose="05000000000000000000" charset="0"/>
              <a:buChar char=""/>
            </a:pPr>
            <a:endParaRPr lang="zh-CN" altLang="en-US" sz="2800" dirty="0"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1459966" y="4201796"/>
            <a:ext cx="8894979" cy="28543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800" dirty="0">
              <a:sym typeface="+mn-ea"/>
            </a:endParaRPr>
          </a:p>
          <a:p>
            <a:pPr marL="457200" lvl="2">
              <a:buClr>
                <a:srgbClr val="669999"/>
              </a:buClr>
              <a:buFont typeface="Wingdings" panose="05000000000000000000" charset="0"/>
              <a:buChar char=""/>
            </a:pPr>
            <a:endParaRPr sz="2400" dirty="0">
              <a:sym typeface="+mn-ea"/>
            </a:endParaRPr>
          </a:p>
          <a:p>
            <a:pPr marL="457200" lvl="2">
              <a:buClr>
                <a:srgbClr val="669999"/>
              </a:buClr>
              <a:buFont typeface="Wingdings" panose="05000000000000000000" charset="0"/>
              <a:buChar char=""/>
            </a:pPr>
            <a:r>
              <a:rPr sz="2400" dirty="0" err="1">
                <a:sym typeface="+mn-ea"/>
              </a:rPr>
              <a:t>提供抽象的方法，如命名、函数定义和对象</a:t>
            </a:r>
            <a:endParaRPr sz="2400" dirty="0">
              <a:sym typeface="+mn-ea"/>
            </a:endParaRPr>
          </a:p>
          <a:p>
            <a:pPr marL="457200" lvl="2">
              <a:buClr>
                <a:srgbClr val="669999"/>
              </a:buClr>
              <a:buFont typeface="Wingdings" panose="05000000000000000000" charset="0"/>
              <a:buChar char=""/>
            </a:pPr>
            <a:r>
              <a:rPr sz="2400" dirty="0" err="1">
                <a:sym typeface="+mn-ea"/>
              </a:rPr>
              <a:t>抽象出独立于硬件和操作系统的系统细节</a:t>
            </a:r>
            <a:endParaRPr sz="24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542315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55" y="2466975"/>
            <a:ext cx="2730500" cy="1663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00" y="2466975"/>
            <a:ext cx="4508500" cy="173990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5015865" y="3068955"/>
            <a:ext cx="1008380" cy="10393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3350017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708" y="1118551"/>
            <a:ext cx="10589879" cy="2854325"/>
          </a:xfrm>
        </p:spPr>
        <p:txBody>
          <a:bodyPr/>
          <a:lstStyle/>
          <a:p>
            <a:pPr marL="0" indent="0">
              <a:buNone/>
            </a:pPr>
            <a:endParaRPr dirty="0">
              <a:sym typeface="+mn-ea"/>
            </a:endParaRPr>
          </a:p>
          <a:p>
            <a:pPr>
              <a:buFont typeface="Wingdings" panose="05000000000000000000" charset="0"/>
              <a:buChar char=""/>
            </a:pPr>
            <a:r>
              <a:rPr lang="zh-CN" altLang="en-US" dirty="0">
                <a:sym typeface="+mn-ea"/>
              </a:rPr>
              <a:t>一种强大的抽象形式是定义一种新语言，这种语言是为特定类型的应用程序或问题领域定制的</a:t>
            </a:r>
          </a:p>
          <a:p>
            <a:pPr>
              <a:buFont typeface="Wingdings" panose="05000000000000000000" charset="0"/>
              <a:buChar char=""/>
            </a:pPr>
            <a:endParaRPr lang="zh-CN" altLang="en-US" dirty="0">
              <a:sym typeface="+mn-ea"/>
            </a:endParaRPr>
          </a:p>
          <a:p>
            <a:pPr>
              <a:buFont typeface="Wingdings" panose="05000000000000000000" charset="0"/>
              <a:buChar char=""/>
            </a:pPr>
            <a:endParaRPr lang="zh-CN" altLang="en-US" dirty="0">
              <a:sym typeface="+mn-ea"/>
            </a:endParaRPr>
          </a:p>
          <a:p>
            <a:pPr>
              <a:buFont typeface="Wingdings" panose="05000000000000000000" charset="0"/>
              <a:buChar char=""/>
            </a:pPr>
            <a:endParaRPr lang="zh-CN" altLang="en-US" dirty="0">
              <a:sym typeface="+mn-ea"/>
            </a:endParaRPr>
          </a:p>
          <a:p>
            <a:pPr>
              <a:buFont typeface="Wingdings" panose="05000000000000000000" charset="0"/>
              <a:buChar char=""/>
            </a:pPr>
            <a:endParaRPr lang="zh-CN" altLang="en-US" dirty="0">
              <a:sym typeface="+mn-ea"/>
            </a:endParaRPr>
          </a:p>
          <a:p>
            <a:pPr marL="457200" lvl="2">
              <a:buClr>
                <a:srgbClr val="669999"/>
              </a:buClr>
              <a:buFont typeface="Wingdings" panose="05000000000000000000" charset="0"/>
              <a:buChar char=""/>
            </a:pPr>
            <a:endParaRPr lang="zh-CN" altLang="en-US" sz="2800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元语言的抽象</a:t>
            </a: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1313970" y="2106295"/>
            <a:ext cx="9057485" cy="200787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800" dirty="0">
              <a:sym typeface="+mn-ea"/>
            </a:endParaRPr>
          </a:p>
          <a:p>
            <a:pPr marL="457200" lvl="2">
              <a:buClr>
                <a:srgbClr val="669999"/>
              </a:buClr>
              <a:buFont typeface="Wingdings" panose="05000000000000000000" charset="0"/>
              <a:buChar char=""/>
            </a:pPr>
            <a:r>
              <a:rPr sz="2400" dirty="0" err="1">
                <a:sym typeface="+mn-ea"/>
              </a:rPr>
              <a:t>应用程序类型</a:t>
            </a:r>
            <a:r>
              <a:rPr lang="zh-CN" altLang="en-US" sz="2400" dirty="0">
                <a:sym typeface="+mn-ea"/>
              </a:rPr>
              <a:t>：</a:t>
            </a:r>
            <a:r>
              <a:rPr sz="2400" dirty="0" err="1">
                <a:sym typeface="+mn-ea"/>
              </a:rPr>
              <a:t>Erlang是为并发程序设计的。它具有表示并发通信的内置元素。例如，它用于实现具有多个并发连接的聊天服务器</a:t>
            </a:r>
            <a:endParaRPr sz="2400" dirty="0">
              <a:sym typeface="+mn-ea"/>
            </a:endParaRPr>
          </a:p>
          <a:p>
            <a:pPr marL="457200" lvl="2">
              <a:buClr>
                <a:srgbClr val="669999"/>
              </a:buClr>
              <a:buFont typeface="Wingdings" panose="05000000000000000000" charset="0"/>
              <a:buChar char=""/>
            </a:pPr>
            <a:r>
              <a:rPr sz="2400" dirty="0" err="1">
                <a:sym typeface="+mn-ea"/>
              </a:rPr>
              <a:t>问题域</a:t>
            </a:r>
            <a:r>
              <a:rPr lang="zh-CN" altLang="en-US" sz="2400" dirty="0">
                <a:sym typeface="+mn-ea"/>
              </a:rPr>
              <a:t>：</a:t>
            </a:r>
            <a:r>
              <a:rPr sz="2400" dirty="0">
                <a:sym typeface="+mn-ea"/>
              </a:rPr>
              <a:t>MediaWiki标记语言是为生成静态web页面而设计的。它有用于文本格式化和跨页面链接的内置元素。例如，它被用来创建Wikipedia页面</a:t>
            </a:r>
          </a:p>
        </p:txBody>
      </p:sp>
    </p:spTree>
    <p:extLst>
      <p:ext uri="{BB962C8B-B14F-4D97-AF65-F5344CB8AC3E}">
        <p14:creationId xmlns:p14="http://schemas.microsoft.com/office/powerpoint/2010/main" val="3973065607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0612" y="1168400"/>
            <a:ext cx="9247318" cy="1149350"/>
          </a:xfrm>
        </p:spPr>
        <p:txBody>
          <a:bodyPr/>
          <a:lstStyle/>
          <a:p>
            <a:pPr marL="0" indent="0">
              <a:buNone/>
            </a:pPr>
            <a:endParaRPr dirty="0">
              <a:sym typeface="+mn-ea"/>
            </a:endParaRPr>
          </a:p>
          <a:p>
            <a:pPr>
              <a:buFont typeface="Wingdings" panose="05000000000000000000" charset="0"/>
              <a:buChar char=""/>
            </a:pPr>
            <a:r>
              <a:rPr lang="zh-CN" altLang="en-US" dirty="0">
                <a:sym typeface="+mn-ea"/>
              </a:rPr>
              <a:t>一种编程语言包括：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元语言的抽象</a:t>
            </a: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1329338" y="1891030"/>
            <a:ext cx="9042117" cy="200787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800" dirty="0">
              <a:sym typeface="+mn-ea"/>
            </a:endParaRPr>
          </a:p>
          <a:p>
            <a:pPr marL="457200" lvl="2">
              <a:buClr>
                <a:srgbClr val="669999"/>
              </a:buClr>
              <a:buFont typeface="Wingdings" panose="05000000000000000000" charset="0"/>
              <a:buChar char=""/>
            </a:pPr>
            <a:r>
              <a:rPr sz="2400" dirty="0" err="1">
                <a:sym typeface="+mn-ea"/>
              </a:rPr>
              <a:t>语法:语言中的</a:t>
            </a:r>
            <a:r>
              <a:rPr lang="zh-CN" altLang="en-US" sz="2400" dirty="0">
                <a:sym typeface="+mn-ea"/>
              </a:rPr>
              <a:t>规则</a:t>
            </a:r>
            <a:r>
              <a:rPr sz="2400" dirty="0" err="1">
                <a:sym typeface="+mn-ea"/>
              </a:rPr>
              <a:t>声明和表达</a:t>
            </a:r>
            <a:endParaRPr sz="2400" dirty="0">
              <a:sym typeface="+mn-ea"/>
            </a:endParaRPr>
          </a:p>
          <a:p>
            <a:pPr marL="457200" lvl="2">
              <a:buClr>
                <a:srgbClr val="669999"/>
              </a:buClr>
              <a:buFont typeface="Wingdings" panose="05000000000000000000" charset="0"/>
              <a:buChar char=""/>
            </a:pPr>
            <a:r>
              <a:rPr sz="2400" dirty="0" err="1">
                <a:sym typeface="+mn-ea"/>
              </a:rPr>
              <a:t>语义:这些语句和表达式的执行</a:t>
            </a:r>
            <a:r>
              <a:rPr sz="2400" dirty="0">
                <a:sym typeface="+mn-ea"/>
              </a:rPr>
              <a:t>/</a:t>
            </a:r>
            <a:r>
              <a:rPr sz="2400" dirty="0" err="1">
                <a:sym typeface="+mn-ea"/>
              </a:rPr>
              <a:t>计算规则</a:t>
            </a:r>
            <a:endParaRPr sz="2400" dirty="0">
              <a:sym typeface="+mn-ea"/>
            </a:endParaRPr>
          </a:p>
          <a:p>
            <a:pPr marL="457200" lvl="2">
              <a:buClr>
                <a:srgbClr val="669999"/>
              </a:buClr>
              <a:buFont typeface="Wingdings" panose="05000000000000000000" charset="0"/>
              <a:buChar char=""/>
            </a:pPr>
            <a:endParaRPr sz="2400" dirty="0">
              <a:sym typeface="+mn-ea"/>
            </a:endParaRPr>
          </a:p>
          <a:p>
            <a:pPr marL="457200" lvl="2">
              <a:buClr>
                <a:srgbClr val="669999"/>
              </a:buClr>
              <a:buFont typeface="Wingdings" panose="05000000000000000000" charset="0"/>
              <a:buChar char=""/>
            </a:pPr>
            <a:endParaRPr sz="2400" dirty="0">
              <a:sym typeface="+mn-ea"/>
            </a:endParaRPr>
          </a:p>
          <a:p>
            <a:pPr marL="457200" lvl="2">
              <a:buClr>
                <a:srgbClr val="669999"/>
              </a:buClr>
              <a:buFont typeface="Wingdings" panose="05000000000000000000" charset="0"/>
              <a:buChar char=""/>
            </a:pPr>
            <a:r>
              <a:rPr sz="2400" dirty="0" err="1">
                <a:sym typeface="+mn-ea"/>
              </a:rPr>
              <a:t>规范</a:t>
            </a:r>
            <a:r>
              <a:rPr sz="2400" dirty="0">
                <a:sym typeface="+mn-ea"/>
              </a:rPr>
              <a:t>:</a:t>
            </a:r>
            <a:r>
              <a:rPr lang="zh-CN" altLang="en-US" sz="2400" dirty="0">
                <a:sym typeface="+mn-ea"/>
              </a:rPr>
              <a:t>一个</a:t>
            </a:r>
            <a:r>
              <a:rPr sz="2400" dirty="0" err="1">
                <a:sym typeface="+mn-ea"/>
              </a:rPr>
              <a:t>文档</a:t>
            </a:r>
            <a:r>
              <a:rPr lang="zh-CN" altLang="en-US" sz="2400" dirty="0">
                <a:sym typeface="+mn-ea"/>
              </a:rPr>
              <a:t>用来</a:t>
            </a:r>
            <a:r>
              <a:rPr sz="2400" dirty="0" err="1">
                <a:sym typeface="+mn-ea"/>
              </a:rPr>
              <a:t>描述语言的精确语法和语义</a:t>
            </a:r>
            <a:endParaRPr sz="2400" dirty="0">
              <a:sym typeface="+mn-ea"/>
            </a:endParaRPr>
          </a:p>
          <a:p>
            <a:pPr marL="457200" lvl="2">
              <a:buClr>
                <a:srgbClr val="669999"/>
              </a:buClr>
              <a:buFont typeface="Wingdings" panose="05000000000000000000" charset="0"/>
              <a:buChar char=""/>
            </a:pPr>
            <a:r>
              <a:rPr sz="2400" dirty="0" err="1">
                <a:sym typeface="+mn-ea"/>
              </a:rPr>
              <a:t>规范实现:语言的解释器或编译器</a:t>
            </a:r>
            <a:endParaRPr sz="2400" dirty="0">
              <a:sym typeface="+mn-ea"/>
            </a:endParaRP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860612" y="3036570"/>
            <a:ext cx="9247318" cy="11493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sz="2800" dirty="0">
              <a:sym typeface="+mn-ea"/>
            </a:endParaRPr>
          </a:p>
          <a:p>
            <a:pPr>
              <a:buFont typeface="Wingdings" panose="05000000000000000000" charset="0"/>
              <a:buChar char=""/>
            </a:pPr>
            <a:r>
              <a:rPr sz="2800" dirty="0" err="1">
                <a:sym typeface="+mn-ea"/>
              </a:rPr>
              <a:t>要创建一种新的编程语言</a:t>
            </a:r>
            <a:r>
              <a:rPr lang="zh-CN" altLang="en-US" sz="2800" dirty="0">
                <a:sym typeface="+mn-ea"/>
              </a:rPr>
              <a:t>需要实现以下两点</a:t>
            </a:r>
            <a:r>
              <a:rPr sz="2800" dirty="0">
                <a:sym typeface="+mn-ea"/>
              </a:rPr>
              <a:t>:</a:t>
            </a:r>
            <a:endParaRPr lang="zh-CN" altLang="en-US" sz="28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4578427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典型用户和场景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邹欣</a:t>
            </a:r>
            <a:endParaRPr lang="en-US" dirty="0"/>
          </a:p>
          <a:p>
            <a:r>
              <a:rPr lang="en-US" dirty="0"/>
              <a:t>201</a:t>
            </a:r>
            <a:r>
              <a:rPr lang="en-US" altLang="zh-CN" dirty="0"/>
              <a:t>8</a:t>
            </a:r>
            <a:endParaRPr lang="en-US" dirty="0"/>
          </a:p>
          <a:p>
            <a:r>
              <a:rPr lang="zh-CN" altLang="en-US" dirty="0"/>
              <a:t>构建之法 </a:t>
            </a:r>
            <a:r>
              <a:rPr lang="en-US" altLang="zh-CN" dirty="0"/>
              <a:t>– </a:t>
            </a:r>
            <a:r>
              <a:rPr lang="zh-CN" altLang="en-US" dirty="0"/>
              <a:t>现代软件工程  第 </a:t>
            </a:r>
            <a:r>
              <a:rPr lang="en-US" altLang="zh-CN" dirty="0"/>
              <a:t>10 </a:t>
            </a:r>
            <a:r>
              <a:rPr lang="zh-CN" altLang="en-US" dirty="0"/>
              <a:t>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584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76FD-97FA-41C7-8FAE-1B9A6B76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 </a:t>
            </a:r>
            <a:r>
              <a:rPr lang="en-US" altLang="zh-CN" dirty="0"/>
              <a:t>– </a:t>
            </a:r>
            <a:r>
              <a:rPr lang="zh-CN" altLang="en-US" dirty="0"/>
              <a:t>都按照用户的要求来？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98564-476B-407F-B96C-70D58A02D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我把用户需求 </a:t>
            </a:r>
            <a:r>
              <a:rPr lang="en-US" altLang="zh-CN" dirty="0"/>
              <a:t>100% </a:t>
            </a:r>
            <a:r>
              <a:rPr lang="zh-CN" altLang="en-US" dirty="0"/>
              <a:t>都实现了，不就行了么？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24319-B941-4335-88BE-671E2F760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713" y="2282451"/>
            <a:ext cx="6734355" cy="2293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2403B9-A966-4B25-AC53-CDD4BF731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109" y="3372610"/>
            <a:ext cx="1009650" cy="485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E8A174-41C9-4812-8B01-8FBDF2B0E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424" y="4342273"/>
            <a:ext cx="3445576" cy="251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3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Scenario</a:t>
            </a:r>
            <a:r>
              <a:rPr lang="en-US" dirty="0"/>
              <a:t> != sum(functions)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zh-CN" altLang="en-US" dirty="0"/>
              <a:t>茶壶的功能</a:t>
            </a:r>
          </a:p>
          <a:p>
            <a:pPr lvl="1" fontAlgn="ctr"/>
            <a:r>
              <a:rPr lang="zh-CN" altLang="en-US" dirty="0"/>
              <a:t>茶壶盖</a:t>
            </a:r>
          </a:p>
          <a:p>
            <a:pPr lvl="1" fontAlgn="ctr"/>
            <a:r>
              <a:rPr lang="zh-CN" altLang="en-US" dirty="0"/>
              <a:t>茶壶体</a:t>
            </a:r>
          </a:p>
          <a:p>
            <a:pPr lvl="1" fontAlgn="ctr"/>
            <a:r>
              <a:rPr lang="zh-CN" altLang="en-US" dirty="0"/>
              <a:t>茶壶把</a:t>
            </a:r>
          </a:p>
          <a:p>
            <a:pPr lvl="1" fontAlgn="ctr"/>
            <a:r>
              <a:rPr lang="zh-CN" altLang="en-US" dirty="0"/>
              <a:t>茶壶嘴</a:t>
            </a:r>
          </a:p>
          <a:p>
            <a:pPr fontAlgn="ctr"/>
            <a:r>
              <a:rPr lang="zh-CN" altLang="en-US" dirty="0"/>
              <a:t>各个功能还要有机结合起来，满足用户的需求</a:t>
            </a:r>
          </a:p>
          <a:p>
            <a:pPr fontAlgn="ctr"/>
            <a:r>
              <a:rPr lang="zh-CN" altLang="en-US" dirty="0"/>
              <a:t>下面的茶壶满足了用户的需求了么？</a:t>
            </a:r>
          </a:p>
        </p:txBody>
      </p:sp>
    </p:spTree>
    <p:extLst>
      <p:ext uri="{BB962C8B-B14F-4D97-AF65-F5344CB8AC3E}">
        <p14:creationId xmlns:p14="http://schemas.microsoft.com/office/powerpoint/2010/main" val="2854807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/>
          </p:cNvSpPr>
          <p:nvPr>
            <p:ph type="ctrTitle"/>
          </p:nvPr>
        </p:nvSpPr>
        <p:spPr>
          <a:xfrm>
            <a:off x="1524000" y="1196975"/>
            <a:ext cx="8783638" cy="1462088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pPr algn="ctr" eaLnBrk="1" hangingPunct="1"/>
            <a:r>
              <a:rPr lang="zh-CN" altLang="en-US" kern="1200" dirty="0">
                <a:latin typeface="+mj-lt"/>
                <a:ea typeface="隶书" pitchFamily="49" charset="-122"/>
                <a:cs typeface="+mj-cs"/>
              </a:rPr>
              <a:t>函数式编程</a:t>
            </a:r>
          </a:p>
        </p:txBody>
      </p:sp>
      <p:sp>
        <p:nvSpPr>
          <p:cNvPr id="4099" name="Rectangle 5"/>
          <p:cNvSpPr/>
          <p:nvPr/>
        </p:nvSpPr>
        <p:spPr>
          <a:xfrm>
            <a:off x="1847850" y="3284539"/>
            <a:ext cx="7848600" cy="14620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eaLnBrk="1" hangingPunct="1">
              <a:buFont typeface="Arial" panose="020B0604020202090204" pitchFamily="34" charset="0"/>
              <a:buNone/>
            </a:pPr>
            <a:endParaRPr lang="zh-CN" altLang="en-US" sz="3000" b="1" dirty="0">
              <a:solidFill>
                <a:schemeClr val="tx2"/>
              </a:solidFill>
              <a:latin typeface="Arial" panose="020B0604020202090204" pitchFamily="34" charset="0"/>
            </a:endParaRP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0"/>
            <a:ext cx="6858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392730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Academic Search</a:t>
            </a:r>
          </a:p>
          <a:p>
            <a:pPr lvl="1"/>
            <a:r>
              <a:rPr lang="en-US" dirty="0"/>
              <a:t>Author Citation Graph</a:t>
            </a:r>
          </a:p>
          <a:p>
            <a:r>
              <a:rPr lang="en-US" dirty="0"/>
              <a:t>I want to check out other people’s graph</a:t>
            </a:r>
          </a:p>
        </p:txBody>
      </p:sp>
    </p:spTree>
    <p:extLst>
      <p:ext uri="{BB962C8B-B14F-4D97-AF65-F5344CB8AC3E}">
        <p14:creationId xmlns:p14="http://schemas.microsoft.com/office/powerpoint/2010/main" val="40678604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installing a new English Windows OS, need to find latest Chinese IME</a:t>
            </a:r>
          </a:p>
          <a:p>
            <a:r>
              <a:rPr lang="en-US" dirty="0"/>
              <a:t>Result: can’t find it</a:t>
            </a:r>
          </a:p>
          <a:p>
            <a:r>
              <a:rPr lang="en-US" dirty="0"/>
              <a:t>Expect: user need to type the Chinese “IME” in search</a:t>
            </a:r>
          </a:p>
        </p:txBody>
      </p:sp>
    </p:spTree>
    <p:extLst>
      <p:ext uri="{BB962C8B-B14F-4D97-AF65-F5344CB8AC3E}">
        <p14:creationId xmlns:p14="http://schemas.microsoft.com/office/powerpoint/2010/main" val="314454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</a:t>
            </a:r>
            <a:r>
              <a:rPr lang="zh-CN" altLang="en-US" dirty="0"/>
              <a:t>！</a:t>
            </a:r>
            <a:r>
              <a:rPr lang="en-US" altLang="zh-CN" dirty="0"/>
              <a:t>=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Story of coke vs. Pepsi</a:t>
            </a:r>
          </a:p>
          <a:p>
            <a:pPr lvl="1"/>
            <a:r>
              <a:rPr lang="en-US" dirty="0"/>
              <a:t>First Taste vs. long term taste</a:t>
            </a:r>
          </a:p>
          <a:p>
            <a:r>
              <a:rPr lang="en-US" dirty="0"/>
              <a:t>Scenario means</a:t>
            </a:r>
          </a:p>
          <a:p>
            <a:pPr lvl="1"/>
            <a:r>
              <a:rPr lang="en-US" dirty="0"/>
              <a:t>Experience in first 3 minutes</a:t>
            </a:r>
          </a:p>
          <a:p>
            <a:pPr lvl="1"/>
            <a:r>
              <a:rPr lang="en-US" dirty="0"/>
              <a:t>Long term experience</a:t>
            </a:r>
          </a:p>
        </p:txBody>
      </p:sp>
    </p:spTree>
    <p:extLst>
      <p:ext uri="{BB962C8B-B14F-4D97-AF65-F5344CB8AC3E}">
        <p14:creationId xmlns:p14="http://schemas.microsoft.com/office/powerpoint/2010/main" val="3358072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Genealogy in Academic Search</a:t>
            </a:r>
          </a:p>
          <a:p>
            <a:pPr lvl="1"/>
            <a:r>
              <a:rPr lang="en-US" dirty="0"/>
              <a:t>Looks cool at first sight</a:t>
            </a:r>
          </a:p>
          <a:p>
            <a:pPr lvl="1"/>
            <a:r>
              <a:rPr lang="en-US" dirty="0"/>
              <a:t>What’s the long term value?</a:t>
            </a:r>
          </a:p>
        </p:txBody>
      </p:sp>
    </p:spTree>
    <p:extLst>
      <p:ext uri="{BB962C8B-B14F-4D97-AF65-F5344CB8AC3E}">
        <p14:creationId xmlns:p14="http://schemas.microsoft.com/office/powerpoint/2010/main" val="2082208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“Minority Report”</a:t>
            </a:r>
          </a:p>
        </p:txBody>
      </p:sp>
    </p:spTree>
    <p:extLst>
      <p:ext uri="{BB962C8B-B14F-4D97-AF65-F5344CB8AC3E}">
        <p14:creationId xmlns:p14="http://schemas.microsoft.com/office/powerpoint/2010/main" val="2350129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143000"/>
            <a:ext cx="6858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7342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like that for 8 hours?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cool on demo,  but your arms will become very tired when using it for a long time. </a:t>
            </a:r>
          </a:p>
          <a:p>
            <a:r>
              <a:rPr lang="en-US" dirty="0"/>
              <a:t>According to Andy Van Dam, the movie crew hung Tom Cruise’s arms after he become so tired after a while</a:t>
            </a:r>
          </a:p>
          <a:p>
            <a:pPr marL="6858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9869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foreign student needs to set up online banking in China</a:t>
            </a:r>
          </a:p>
          <a:p>
            <a:pPr lvl="1"/>
            <a:r>
              <a:rPr lang="en-US" dirty="0"/>
              <a:t>Go to bank web site, change language to </a:t>
            </a:r>
            <a:r>
              <a:rPr lang="en-US" b="1" dirty="0"/>
              <a:t>English</a:t>
            </a:r>
          </a:p>
          <a:p>
            <a:pPr lvl="1"/>
            <a:r>
              <a:rPr lang="en-US" dirty="0"/>
              <a:t>Finish the require steps</a:t>
            </a:r>
          </a:p>
          <a:p>
            <a:pPr lvl="1"/>
            <a:r>
              <a:rPr lang="en-US" dirty="0"/>
              <a:t>Bank sends a password to user’s cell phone via SMS</a:t>
            </a:r>
          </a:p>
          <a:p>
            <a:pPr lvl="1"/>
            <a:r>
              <a:rPr lang="en-US" dirty="0"/>
              <a:t>Problem</a:t>
            </a:r>
          </a:p>
          <a:p>
            <a:pPr lvl="2"/>
            <a:r>
              <a:rPr lang="en-US" dirty="0"/>
              <a:t>The SMS is in Chinese Text,  not </a:t>
            </a:r>
            <a:r>
              <a:rPr lang="en-US" b="1" dirty="0"/>
              <a:t>English</a:t>
            </a:r>
          </a:p>
          <a:p>
            <a:pPr lvl="2"/>
            <a:r>
              <a:rPr lang="en-US" dirty="0"/>
              <a:t>the foreign student’s cell phone can’t display, he can’t read </a:t>
            </a:r>
            <a:r>
              <a:rPr lang="en-US"/>
              <a:t>it either! 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591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Features have to work together, seamlessly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work on a reader app, it has a dictionary,  you have 2 features:</a:t>
            </a:r>
          </a:p>
          <a:p>
            <a:pPr lvl="1"/>
            <a:r>
              <a:rPr lang="en-US" dirty="0"/>
              <a:t>Download the dictionary</a:t>
            </a:r>
          </a:p>
          <a:p>
            <a:pPr lvl="1"/>
            <a:r>
              <a:rPr lang="en-US" dirty="0"/>
              <a:t>When click a word, show the dictionary entry,  if no dictionary is present, </a:t>
            </a:r>
          </a:p>
          <a:p>
            <a:pPr lvl="2"/>
            <a:r>
              <a:rPr lang="en-US" dirty="0"/>
              <a:t>A) throw out an exception</a:t>
            </a:r>
          </a:p>
          <a:p>
            <a:pPr lvl="2"/>
            <a:r>
              <a:rPr lang="en-US" dirty="0"/>
              <a:t>B) a </a:t>
            </a:r>
            <a:r>
              <a:rPr lang="en-US" dirty="0" err="1"/>
              <a:t>dlg</a:t>
            </a:r>
            <a:r>
              <a:rPr lang="en-US" dirty="0"/>
              <a:t> to promote user to download</a:t>
            </a:r>
          </a:p>
          <a:p>
            <a:pPr lvl="2"/>
            <a:r>
              <a:rPr lang="en-US" dirty="0"/>
              <a:t>C) secretly download</a:t>
            </a:r>
          </a:p>
          <a:p>
            <a:pPr lvl="2"/>
            <a:r>
              <a:rPr lang="en-US" dirty="0"/>
              <a:t>D) cancelable download</a:t>
            </a:r>
          </a:p>
        </p:txBody>
      </p:sp>
    </p:spTree>
    <p:extLst>
      <p:ext uri="{BB962C8B-B14F-4D97-AF65-F5344CB8AC3E}">
        <p14:creationId xmlns:p14="http://schemas.microsoft.com/office/powerpoint/2010/main" val="486020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b">
            <a:noAutofit/>
          </a:bodyPr>
          <a:lstStyle/>
          <a:p>
            <a:r>
              <a:rPr lang="zh-CN" altLang="en-US" dirty="0"/>
              <a:t>什么是函数式编程？</a:t>
            </a:r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2063750" y="1700213"/>
            <a:ext cx="8229600" cy="441166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zh-CN" altLang="en-US" dirty="0"/>
              <a:t>In computer science, functional programming is a programming paradigm that treats computation as the evaluation of mathematical functions and avoids state and mutable data.</a:t>
            </a:r>
          </a:p>
          <a:p>
            <a:pPr marL="0" indent="0" algn="r">
              <a:buNone/>
            </a:pPr>
            <a:r>
              <a:rPr lang="en-US" altLang="zh-CN" dirty="0"/>
              <a:t>——From Wikipedia</a:t>
            </a:r>
            <a:endParaRPr lang="zh-CN" altLang="en-US" dirty="0"/>
          </a:p>
          <a:p>
            <a:r>
              <a:rPr lang="zh-CN" altLang="en-US" dirty="0"/>
              <a:t>函数式编程是一种编程范式，它将计算机运算看作是数学中函数的计算，并且避免了状态及变量的概念。</a:t>
            </a:r>
          </a:p>
        </p:txBody>
      </p:sp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Kindle for 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629" y="2590800"/>
            <a:ext cx="8277225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42845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 &amp; Scenario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 interact with software</a:t>
            </a:r>
          </a:p>
          <a:p>
            <a:r>
              <a:rPr lang="en-US" dirty="0"/>
              <a:t>Persona has a “need”</a:t>
            </a:r>
          </a:p>
          <a:p>
            <a:r>
              <a:rPr lang="en-US" dirty="0"/>
              <a:t>Persona uses the software to solve the “need”,  in multiple steps. </a:t>
            </a:r>
          </a:p>
          <a:p>
            <a:r>
              <a:rPr lang="en-US" dirty="0"/>
              <a:t>Persona’s need is solved,  he/she is happy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81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152400"/>
            <a:ext cx="9448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Persona – used in Visual Studio</a:t>
            </a:r>
          </a:p>
        </p:txBody>
      </p:sp>
      <p:sp>
        <p:nvSpPr>
          <p:cNvPr id="17410" name="Content Placeholder 1"/>
          <p:cNvSpPr>
            <a:spLocks noGrp="1"/>
          </p:cNvSpPr>
          <p:nvPr>
            <p:ph idx="1"/>
          </p:nvPr>
        </p:nvSpPr>
        <p:spPr>
          <a:xfrm>
            <a:off x="914400" y="1828800"/>
            <a:ext cx="8077200" cy="4648200"/>
          </a:xfrm>
        </p:spPr>
        <p:txBody>
          <a:bodyPr>
            <a:noAutofit/>
          </a:bodyPr>
          <a:lstStyle/>
          <a:p>
            <a:r>
              <a:rPr lang="en-US" b="1" dirty="0"/>
              <a:t>Challenges for Visual Studio Team</a:t>
            </a:r>
          </a:p>
          <a:p>
            <a:pPr lvl="1"/>
            <a:r>
              <a:rPr lang="en-US" sz="1800" dirty="0"/>
              <a:t>there are millions of customers,  using the software in different ways, for different purpose…</a:t>
            </a:r>
          </a:p>
          <a:p>
            <a:pPr lvl="2"/>
            <a:r>
              <a:rPr lang="en-US" sz="1400" dirty="0"/>
              <a:t>VB, C#, C++, MFC, asp.net, J#, TFS, </a:t>
            </a:r>
            <a:r>
              <a:rPr lang="en-US" sz="1400" dirty="0" err="1"/>
              <a:t>.Net</a:t>
            </a:r>
            <a:r>
              <a:rPr lang="en-US" sz="1400" dirty="0"/>
              <a:t> Framework</a:t>
            </a:r>
          </a:p>
          <a:p>
            <a:pPr lvl="2"/>
            <a:r>
              <a:rPr lang="en-US" sz="1400" dirty="0"/>
              <a:t>Hobbyist,  students, professionals, </a:t>
            </a:r>
          </a:p>
          <a:p>
            <a:pPr lvl="2"/>
            <a:r>
              <a:rPr lang="en-US" sz="1400" dirty="0"/>
              <a:t>Server, PC, embedded, web, </a:t>
            </a:r>
          </a:p>
          <a:p>
            <a:pPr lvl="2"/>
            <a:r>
              <a:rPr lang="en-US" sz="1400" dirty="0"/>
              <a:t>Team size – 1..1000</a:t>
            </a:r>
          </a:p>
          <a:p>
            <a:pPr lvl="2"/>
            <a:r>
              <a:rPr lang="en-US" sz="1400" dirty="0"/>
              <a:t>Different culture and country</a:t>
            </a:r>
          </a:p>
          <a:p>
            <a:pPr lvl="1"/>
            <a:r>
              <a:rPr lang="en-US" sz="1800" dirty="0"/>
              <a:t>how to design the next version to satisfy most of them?</a:t>
            </a:r>
          </a:p>
          <a:p>
            <a:pPr lvl="1"/>
            <a:r>
              <a:rPr lang="en-US" sz="1800" dirty="0"/>
              <a:t>How to make sure the target customers get the benefit from end-to-end?</a:t>
            </a:r>
          </a:p>
          <a:p>
            <a:pPr lvl="1"/>
            <a:r>
              <a:rPr lang="en-US" sz="1800" dirty="0"/>
              <a:t>There are 500 developers working in VS team,  how do we convince all of them agree on serving the same group of customers?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1961D9-DEFB-4183-A041-8D2381B7C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225" y="-47811"/>
            <a:ext cx="1628775" cy="2209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786B74-0FCE-4BC5-B6BE-E84C75637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225" y="2152239"/>
            <a:ext cx="1638300" cy="209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91B608-B53F-4B62-B5DD-FF1D8AF98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3224" y="4152900"/>
            <a:ext cx="1628775" cy="26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29C9-6544-43A7-946D-2305A074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典型用户 </a:t>
            </a:r>
            <a:r>
              <a:rPr lang="en-US" altLang="zh-CN" dirty="0"/>
              <a:t>– Visual Studio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CE2643-CDD7-4031-92FB-E2628CE98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958" y="2598104"/>
            <a:ext cx="10233025" cy="32089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F0437E-2F86-424F-A6B0-D34A563FCABC}"/>
              </a:ext>
            </a:extLst>
          </p:cNvPr>
          <p:cNvSpPr txBox="1"/>
          <p:nvPr/>
        </p:nvSpPr>
        <p:spPr>
          <a:xfrm>
            <a:off x="1012166" y="1742536"/>
            <a:ext cx="6728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用到一些编程的技术人员，但不是专业编程的。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52949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29C9-6544-43A7-946D-2305A074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典型用户 </a:t>
            </a:r>
            <a:r>
              <a:rPr lang="en-US" altLang="zh-CN" dirty="0"/>
              <a:t>– Visual Studio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216123-B440-4A7B-8A35-78659A3FC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775" y="2915459"/>
            <a:ext cx="10233025" cy="2171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B91758-4D40-40FB-B991-08E01DE59461}"/>
              </a:ext>
            </a:extLst>
          </p:cNvPr>
          <p:cNvSpPr txBox="1"/>
          <p:nvPr/>
        </p:nvSpPr>
        <p:spPr>
          <a:xfrm>
            <a:off x="838200" y="1690688"/>
            <a:ext cx="6050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IT </a:t>
            </a:r>
            <a:r>
              <a:rPr lang="zh-CN" altLang="en-US" sz="2400" dirty="0"/>
              <a:t>公司的程序员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14716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29C9-6544-43A7-946D-2305A074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典型用户 </a:t>
            </a:r>
            <a:r>
              <a:rPr lang="en-US" altLang="zh-CN" dirty="0"/>
              <a:t>– Visual Studio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17E03F-A1E2-4DFB-BC2C-8F8178033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架构师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EBDC45-1E9E-4F29-8B84-4F53B5ABF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09" y="2697192"/>
            <a:ext cx="9736781" cy="228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582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B1968-F4D9-4D1A-B31C-44D4A94DE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产品不是为所有人服务的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83F03-FF82-4608-AFCB-19683BF06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7701947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dirty="0"/>
              <a:t>典型用户的模板可以包括：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1.  </a:t>
            </a:r>
            <a:r>
              <a:rPr lang="zh-CN" altLang="en-US" dirty="0"/>
              <a:t>名字（越自然越好） 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2.  </a:t>
            </a:r>
            <a:r>
              <a:rPr lang="zh-CN" altLang="en-US" dirty="0"/>
              <a:t>年龄和收入（不同年龄和收入的用户有不同的需求） 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3.  </a:t>
            </a:r>
            <a:r>
              <a:rPr lang="zh-CN" altLang="en-US" dirty="0"/>
              <a:t>代表的用户在市场上的比例和重要性</a:t>
            </a:r>
            <a:endParaRPr lang="en-US" altLang="zh-CN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zh-CN" altLang="en-US" dirty="0"/>
              <a:t>比例大不等同于重要性高，如付费的用户比例 较少，但是影响大，所以更重要 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4.  </a:t>
            </a:r>
            <a:r>
              <a:rPr lang="zh-CN" altLang="en-US" dirty="0"/>
              <a:t>使用这个软件的典型场景 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5.  </a:t>
            </a:r>
            <a:r>
              <a:rPr lang="zh-CN" altLang="en-US" dirty="0"/>
              <a:t>使用本产品的环境（在办公室</a:t>
            </a:r>
            <a:r>
              <a:rPr lang="en-US" altLang="zh-CN" dirty="0"/>
              <a:t>/ </a:t>
            </a:r>
            <a:r>
              <a:rPr lang="zh-CN" altLang="en-US" dirty="0"/>
              <a:t>家里</a:t>
            </a:r>
            <a:r>
              <a:rPr lang="en-US" altLang="zh-CN" dirty="0"/>
              <a:t>/ </a:t>
            </a:r>
            <a:r>
              <a:rPr lang="zh-CN" altLang="en-US" dirty="0"/>
              <a:t>沙发</a:t>
            </a:r>
            <a:r>
              <a:rPr lang="en-US" altLang="zh-CN" dirty="0"/>
              <a:t>/ </a:t>
            </a:r>
            <a:r>
              <a:rPr lang="zh-CN" altLang="en-US" dirty="0"/>
              <a:t>床上</a:t>
            </a:r>
            <a:r>
              <a:rPr lang="en-US" altLang="zh-CN" dirty="0"/>
              <a:t>/ </a:t>
            </a:r>
            <a:r>
              <a:rPr lang="zh-CN" altLang="en-US" dirty="0"/>
              <a:t>公共汽车</a:t>
            </a:r>
            <a:r>
              <a:rPr lang="en-US" altLang="zh-CN" dirty="0"/>
              <a:t>/ </a:t>
            </a:r>
            <a:r>
              <a:rPr lang="zh-CN" altLang="en-US" dirty="0"/>
              <a:t>地铁</a:t>
            </a:r>
            <a:r>
              <a:rPr lang="en-US" altLang="zh-CN" dirty="0"/>
              <a:t>……</a:t>
            </a:r>
            <a:r>
              <a:rPr lang="zh-CN" altLang="en-US" dirty="0"/>
              <a:t>） 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6.  </a:t>
            </a:r>
            <a:r>
              <a:rPr lang="zh-CN" altLang="en-US" dirty="0"/>
              <a:t>生活</a:t>
            </a:r>
            <a:r>
              <a:rPr lang="en-US" altLang="zh-CN" dirty="0"/>
              <a:t>/ </a:t>
            </a:r>
            <a:r>
              <a:rPr lang="zh-CN" altLang="en-US" dirty="0"/>
              <a:t>工作情况 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7.  </a:t>
            </a:r>
            <a:r>
              <a:rPr lang="zh-CN" altLang="en-US" dirty="0"/>
              <a:t>知识层次和能力（教育程度，对电脑、互联网的熟悉程度） 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8.  </a:t>
            </a:r>
            <a:r>
              <a:rPr lang="zh-CN" altLang="en-US" dirty="0"/>
              <a:t>用户的动机、目的和困难（困难 </a:t>
            </a:r>
            <a:r>
              <a:rPr lang="en-US" altLang="zh-CN" dirty="0"/>
              <a:t>= </a:t>
            </a:r>
            <a:r>
              <a:rPr lang="zh-CN" altLang="en-US" dirty="0"/>
              <a:t>需要解决的问题） 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9.  </a:t>
            </a:r>
            <a:r>
              <a:rPr lang="zh-CN" altLang="en-US" dirty="0"/>
              <a:t>用户的偏好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296189-DC08-44B8-8814-B4F0FB0E1593}"/>
              </a:ext>
            </a:extLst>
          </p:cNvPr>
          <p:cNvSpPr txBox="1"/>
          <p:nvPr/>
        </p:nvSpPr>
        <p:spPr>
          <a:xfrm>
            <a:off x="9149750" y="1684937"/>
            <a:ext cx="2484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</a:rPr>
              <a:t>实践：写下自己产品的典型用户</a:t>
            </a:r>
            <a:endParaRPr lang="en-US" altLang="zh-CN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altLang="zh-CN" b="1" dirty="0">
                <a:solidFill>
                  <a:srgbClr val="FFFF00"/>
                </a:solidFill>
              </a:rPr>
              <a:t>10 </a:t>
            </a:r>
            <a:r>
              <a:rPr lang="zh-CN" altLang="en-US" b="1" dirty="0">
                <a:solidFill>
                  <a:srgbClr val="FFFF00"/>
                </a:solidFill>
              </a:rPr>
              <a:t>分钟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1850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F56A7-6115-407B-8901-B4276070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62057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典型场景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1056D-8315-4D0B-A0BB-03F0EB794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1843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现实生活中，一个银行从业者发的一条微博，他体会了“</a:t>
            </a:r>
            <a:r>
              <a:rPr lang="en-US" altLang="zh-CN" dirty="0"/>
              <a:t>ATM</a:t>
            </a:r>
            <a:r>
              <a:rPr lang="zh-CN" altLang="en-US" dirty="0"/>
              <a:t>无卡取现”功能的强大：</a:t>
            </a:r>
          </a:p>
          <a:p>
            <a:endParaRPr lang="en-US" dirty="0"/>
          </a:p>
          <a:p>
            <a:r>
              <a:rPr lang="zh-CN" altLang="en-US" dirty="0"/>
              <a:t>特意带上手机和令牌，不带银行卡，感受一下我行的</a:t>
            </a:r>
            <a:r>
              <a:rPr lang="zh-CN" altLang="en-US" b="1" dirty="0"/>
              <a:t>无卡取现</a:t>
            </a:r>
            <a:r>
              <a:rPr lang="zh-CN" altLang="en-US" dirty="0"/>
              <a:t>，结果连自助银行的门儿 都没进去，不刷卡怎么开门啊</a:t>
            </a:r>
            <a:r>
              <a:rPr lang="en-US" altLang="zh-CN" dirty="0"/>
              <a:t>……</a:t>
            </a:r>
          </a:p>
          <a:p>
            <a:endParaRPr lang="en-US" dirty="0"/>
          </a:p>
        </p:txBody>
      </p:sp>
      <p:pic>
        <p:nvPicPr>
          <p:cNvPr id="1026" name="Picture 2" descr="https://timgsa.baidu.com/timg?image&amp;quality=80&amp;size=b9999_10000&amp;sec=1534009215881&amp;di=30fb4b5376eed6af63529517a0ee8016&amp;imgtype=0&amp;src=http%3A%2F%2Fimg2.jc001.cn%2Fimg%2F244%2F1005244%2F1104%2F114da85a377a644.jpg">
            <a:extLst>
              <a:ext uri="{FF2B5EF4-FFF2-40B4-BE49-F238E27FC236}">
                <a16:creationId xmlns:a16="http://schemas.microsoft.com/office/drawing/2014/main" id="{5198C125-B605-4640-B456-1B0FFE38D4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4" r="26793" b="2"/>
          <a:stretch/>
        </p:blipFill>
        <p:spPr bwMode="auto">
          <a:xfrm>
            <a:off x="7848600" y="10"/>
            <a:ext cx="43434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2124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F616-66BE-4539-BC84-ABBD25DD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4400" dirty="0"/>
              <a:t>实践环节 </a:t>
            </a:r>
            <a:r>
              <a:rPr lang="en-US" altLang="zh-CN" sz="4400" dirty="0"/>
              <a:t>– </a:t>
            </a:r>
            <a:r>
              <a:rPr lang="zh-CN" altLang="en-US" sz="4400" dirty="0"/>
              <a:t>典型场景下的典型用户</a:t>
            </a:r>
            <a:br>
              <a:rPr lang="en-US" altLang="zh-CN" sz="4400" dirty="0"/>
            </a:br>
            <a:r>
              <a:rPr lang="zh-CN" altLang="en-US" sz="4400" dirty="0"/>
              <a:t>客户的任务和困难</a:t>
            </a:r>
            <a:endParaRPr lang="en-US" sz="4400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9729B815-0C17-439C-BC4F-1BE12BA6E63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20774" y="1825625"/>
          <a:ext cx="6804026" cy="4745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2013">
                  <a:extLst>
                    <a:ext uri="{9D8B030D-6E8A-4147-A177-3AD203B41FA5}">
                      <a16:colId xmlns:a16="http://schemas.microsoft.com/office/drawing/2014/main" val="3268548631"/>
                    </a:ext>
                  </a:extLst>
                </a:gridCol>
                <a:gridCol w="3402013">
                  <a:extLst>
                    <a:ext uri="{9D8B030D-6E8A-4147-A177-3AD203B41FA5}">
                      <a16:colId xmlns:a16="http://schemas.microsoft.com/office/drawing/2014/main" val="418393474"/>
                    </a:ext>
                  </a:extLst>
                </a:gridCol>
              </a:tblGrid>
              <a:tr h="661353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典型用户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22937"/>
                  </a:ext>
                </a:extLst>
              </a:tr>
              <a:tr h="1432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客户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问题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930375"/>
                  </a:ext>
                </a:extLst>
              </a:tr>
              <a:tr h="2573694">
                <a:tc>
                  <a:txBody>
                    <a:bodyPr/>
                    <a:lstStyle/>
                    <a:p>
                      <a:pPr algn="ctr"/>
                      <a:endParaRPr lang="en-US" altLang="zh-CN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我们相信</a:t>
                      </a:r>
                      <a:endParaRPr lang="en-US" altLang="zh-CN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[</a:t>
                      </a:r>
                      <a:r>
                        <a:rPr lang="zh-CN" altLang="en-US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这种类型的客户</a:t>
                      </a:r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]</a:t>
                      </a:r>
                    </a:p>
                    <a:p>
                      <a:pPr algn="ctr"/>
                      <a:r>
                        <a:rPr lang="en-US" altLang="zh-CN" sz="24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为了实现</a:t>
                      </a:r>
                      <a:endParaRPr lang="en-US" altLang="zh-CN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[</a:t>
                      </a:r>
                      <a:r>
                        <a:rPr lang="zh-CN" altLang="en-US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某种目标</a:t>
                      </a:r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]</a:t>
                      </a:r>
                      <a:r>
                        <a:rPr lang="en-US" altLang="zh-CN" sz="2400" dirty="0"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algn="ctr"/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需要完成 </a:t>
                      </a:r>
                      <a:endParaRPr lang="en-US" altLang="zh-CN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[</a:t>
                      </a:r>
                      <a:r>
                        <a:rPr lang="zh-CN" altLang="en-US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这样的任务</a:t>
                      </a:r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]</a:t>
                      </a:r>
                      <a:endParaRPr lang="en-US" sz="2400" dirty="0">
                        <a:highlight>
                          <a:srgbClr val="FFFF00"/>
                        </a:highlight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他们在试图 </a:t>
                      </a:r>
                      <a:endParaRPr lang="en-US" altLang="zh-CN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[</a:t>
                      </a:r>
                      <a:r>
                        <a:rPr lang="zh-CN" altLang="en-US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完成任务</a:t>
                      </a:r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]</a:t>
                      </a:r>
                      <a:r>
                        <a:rPr lang="en-US" altLang="zh-CN" sz="24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时碰到 </a:t>
                      </a:r>
                      <a:endParaRPr lang="en-US" altLang="zh-CN" sz="2400" dirty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[</a:t>
                      </a:r>
                      <a:r>
                        <a:rPr lang="zh-CN" altLang="en-US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这样的问题</a:t>
                      </a:r>
                      <a:r>
                        <a:rPr lang="en-US" altLang="zh-CN" sz="2400" dirty="0">
                          <a:highlight>
                            <a:srgbClr val="FFFF00"/>
                          </a:highlight>
                          <a:latin typeface="+mj-ea"/>
                          <a:ea typeface="+mj-ea"/>
                        </a:rPr>
                        <a:t>]</a:t>
                      </a:r>
                      <a:r>
                        <a:rPr lang="en-US" altLang="zh-CN" sz="2400" dirty="0">
                          <a:latin typeface="+mj-ea"/>
                          <a:ea typeface="+mj-ea"/>
                        </a:rPr>
                        <a:t>, </a:t>
                      </a:r>
                    </a:p>
                    <a:p>
                      <a:pPr algn="ctr"/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因此受挫</a:t>
                      </a:r>
                      <a:endParaRPr lang="en-US" sz="2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39821"/>
                  </a:ext>
                </a:extLst>
              </a:tr>
            </a:tbl>
          </a:graphicData>
        </a:graphic>
      </p:graphicFrame>
      <p:pic>
        <p:nvPicPr>
          <p:cNvPr id="7" name="Graphic 6" descr="Team">
            <a:extLst>
              <a:ext uri="{FF2B5EF4-FFF2-40B4-BE49-F238E27FC236}">
                <a16:creationId xmlns:a16="http://schemas.microsoft.com/office/drawing/2014/main" id="{1229AF54-0579-4ECA-95EC-6FA8EB783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1427" y="2840642"/>
            <a:ext cx="914400" cy="914400"/>
          </a:xfrm>
          <a:prstGeom prst="rect">
            <a:avLst/>
          </a:prstGeom>
        </p:spPr>
      </p:pic>
      <p:pic>
        <p:nvPicPr>
          <p:cNvPr id="8" name="Graphic 7" descr="Warning">
            <a:extLst>
              <a:ext uri="{FF2B5EF4-FFF2-40B4-BE49-F238E27FC236}">
                <a16:creationId xmlns:a16="http://schemas.microsoft.com/office/drawing/2014/main" id="{96F1AB73-05D2-4C45-AF8C-3A70152A7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5700" y="284064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DB6AE9-B15E-4FBA-B865-D25F4AE58D8C}"/>
              </a:ext>
            </a:extLst>
          </p:cNvPr>
          <p:cNvSpPr txBox="1"/>
          <p:nvPr/>
        </p:nvSpPr>
        <p:spPr>
          <a:xfrm>
            <a:off x="8235352" y="1825625"/>
            <a:ext cx="34850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小崔送给岳父一个 </a:t>
            </a:r>
            <a:r>
              <a:rPr lang="en-US" altLang="zh-CN" dirty="0"/>
              <a:t>&lt;</a:t>
            </a:r>
            <a:r>
              <a:rPr lang="zh-CN" altLang="en-US" dirty="0"/>
              <a:t>健康电子手环</a:t>
            </a:r>
            <a:r>
              <a:rPr lang="en-US" altLang="zh-CN" dirty="0"/>
              <a:t>&gt;</a:t>
            </a:r>
            <a:r>
              <a:rPr lang="zh-CN" altLang="en-US" dirty="0"/>
              <a:t>，  岳父第一次开机、用自己的手机完成设置和同步。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有什么困难？</a:t>
            </a:r>
            <a:endParaRPr lang="en-US" altLang="zh-CN" dirty="0"/>
          </a:p>
          <a:p>
            <a:r>
              <a:rPr lang="zh-CN" altLang="en-US" dirty="0"/>
              <a:t>在 手环</a:t>
            </a:r>
            <a:r>
              <a:rPr lang="en-US" altLang="zh-CN" dirty="0"/>
              <a:t>/</a:t>
            </a:r>
            <a:r>
              <a:rPr lang="zh-CN" altLang="en-US" dirty="0"/>
              <a:t>手机 之间切换多少次？</a:t>
            </a:r>
            <a:endParaRPr lang="en-US" altLang="zh-CN" dirty="0"/>
          </a:p>
          <a:p>
            <a:r>
              <a:rPr lang="zh-CN" altLang="en-US" dirty="0"/>
              <a:t>用多长时间才能完成？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张老师要给五年级的学生布置</a:t>
            </a:r>
            <a:r>
              <a:rPr lang="en-US" altLang="zh-CN" dirty="0"/>
              <a:t> 100 </a:t>
            </a:r>
            <a:r>
              <a:rPr lang="zh-CN" altLang="en-US" dirty="0"/>
              <a:t>道四则运算题目，她要怎么从自己的手机操作？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FFFF00"/>
                </a:solidFill>
              </a:rPr>
              <a:t>能改进  </a:t>
            </a:r>
            <a:r>
              <a:rPr lang="en-US" altLang="zh-CN" b="1" dirty="0">
                <a:solidFill>
                  <a:srgbClr val="FFFF00"/>
                </a:solidFill>
              </a:rPr>
              <a:t>10X  </a:t>
            </a:r>
            <a:r>
              <a:rPr lang="zh-CN" altLang="en-US" b="1" dirty="0">
                <a:solidFill>
                  <a:srgbClr val="FFFF00"/>
                </a:solidFill>
              </a:rPr>
              <a:t>么？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8757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FCB6B-9B1F-48CE-AF80-94DFDD33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实践：找到最困难，最典型的场景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98521-58B0-451F-A6A9-4F55A7024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我们能提高 </a:t>
            </a:r>
            <a:r>
              <a:rPr lang="en-US" altLang="zh-CN" dirty="0"/>
              <a:t>10X </a:t>
            </a:r>
            <a:r>
              <a:rPr lang="zh-CN" altLang="en-US" dirty="0"/>
              <a:t>（用户满意度，效率）么？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提高 </a:t>
            </a:r>
            <a:r>
              <a:rPr lang="en-US" altLang="zh-CN" dirty="0"/>
              <a:t>10X</a:t>
            </a:r>
            <a:r>
              <a:rPr lang="zh-CN" altLang="en-US" dirty="0"/>
              <a:t>，  能促使用户给我们 </a:t>
            </a:r>
            <a:r>
              <a:rPr lang="en-US" altLang="zh-CN" dirty="0"/>
              <a:t>5 </a:t>
            </a:r>
            <a:r>
              <a:rPr lang="zh-CN" altLang="en-US" dirty="0"/>
              <a:t>星评价么？ 能提高用户使用率么？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7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b">
            <a:noAutofit/>
          </a:bodyPr>
          <a:lstStyle/>
          <a:p>
            <a:r>
              <a:rPr lang="zh-CN" altLang="en-US" dirty="0">
                <a:sym typeface="+mn-ea"/>
              </a:rPr>
              <a:t>什么是函数式编程？</a:t>
            </a:r>
            <a:endParaRPr lang="zh-CN" altLang="en-US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683880" y="1454324"/>
            <a:ext cx="9909148" cy="441166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zh-CN" altLang="en-US" sz="2600" dirty="0"/>
              <a:t>我们常见的编程范式有命令式编程、函数式编程、逻辑式编程，常见的</a:t>
            </a:r>
            <a:r>
              <a:rPr lang="en-US" altLang="zh-CN" sz="2600" dirty="0"/>
              <a:t>C</a:t>
            </a:r>
            <a:r>
              <a:rPr lang="zh-CN" altLang="en-US" sz="2600" dirty="0"/>
              <a:t>语言编程是一种命令式编程。</a:t>
            </a:r>
          </a:p>
          <a:p>
            <a:endParaRPr lang="zh-CN" altLang="en-US" sz="2600" dirty="0"/>
          </a:p>
          <a:p>
            <a:r>
              <a:rPr lang="zh-CN" altLang="en-US" sz="2600" dirty="0"/>
              <a:t>命令式编程是面向计算机硬件的抽象，有变量(对应着存储单元)，赋值语句(获取，存储指令)，表达式(内存引用和算术运算) 和控制语句(跳转指令)，总之，命令式程序就是一个冯诺依曼机的指令序列。</a:t>
            </a:r>
          </a:p>
          <a:p>
            <a:endParaRPr lang="zh-CN" altLang="en-US" sz="2600" dirty="0"/>
          </a:p>
          <a:p>
            <a:r>
              <a:rPr lang="zh-CN" altLang="en-US" sz="2600" dirty="0"/>
              <a:t>函数式编程是面向数学的抽象，将计算描述为一种表达式求值，简而言之，函数式程序就是一个表达式。</a:t>
            </a:r>
          </a:p>
          <a:p>
            <a:endParaRPr lang="zh-CN" altLang="en-US" sz="2600" dirty="0"/>
          </a:p>
          <a:p>
            <a:endParaRPr lang="zh-CN" altLang="en-US" sz="2600" dirty="0"/>
          </a:p>
        </p:txBody>
      </p:sp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5BD1-3498-4237-9FAB-AFFF2325A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探究客户到底需要什么？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DDFA0-4302-42BF-B1B0-4E98C0071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[</a:t>
            </a:r>
            <a:r>
              <a:rPr lang="zh-CN" altLang="en-US" dirty="0"/>
              <a:t>什么样的客户</a:t>
            </a:r>
            <a:r>
              <a:rPr lang="en-US" dirty="0"/>
              <a:t>]</a:t>
            </a:r>
          </a:p>
          <a:p>
            <a:pPr lvl="1"/>
            <a:r>
              <a:rPr lang="en-US" altLang="zh-CN" dirty="0"/>
              <a:t>TA </a:t>
            </a:r>
            <a:r>
              <a:rPr lang="zh-CN" altLang="en-US" dirty="0"/>
              <a:t>在公司</a:t>
            </a:r>
            <a:r>
              <a:rPr lang="en-US" altLang="zh-CN" dirty="0"/>
              <a:t>/</a:t>
            </a:r>
            <a:r>
              <a:rPr lang="zh-CN" altLang="en-US" dirty="0"/>
              <a:t>家庭</a:t>
            </a:r>
            <a:r>
              <a:rPr lang="en-US" altLang="zh-CN" dirty="0"/>
              <a:t>/</a:t>
            </a:r>
            <a:r>
              <a:rPr lang="zh-CN" altLang="en-US" dirty="0"/>
              <a:t>学校</a:t>
            </a:r>
            <a:r>
              <a:rPr lang="en-US" altLang="zh-CN" dirty="0"/>
              <a:t>/</a:t>
            </a:r>
            <a:r>
              <a:rPr lang="zh-CN" altLang="en-US" dirty="0"/>
              <a:t>社区</a:t>
            </a:r>
            <a:r>
              <a:rPr lang="en-US" altLang="zh-CN" dirty="0"/>
              <a:t>/…</a:t>
            </a:r>
            <a:r>
              <a:rPr lang="zh-CN" altLang="en-US" dirty="0"/>
              <a:t>里面处于什么位置，负责什么</a:t>
            </a:r>
            <a:r>
              <a:rPr lang="en-US" altLang="zh-CN" dirty="0"/>
              <a:t>?</a:t>
            </a:r>
          </a:p>
          <a:p>
            <a:pPr lvl="1"/>
            <a:r>
              <a:rPr lang="en-US" dirty="0"/>
              <a:t>TA </a:t>
            </a:r>
            <a:r>
              <a:rPr lang="zh-CN" altLang="en-US" dirty="0"/>
              <a:t>目前用什么样的办法</a:t>
            </a:r>
            <a:r>
              <a:rPr lang="en-US" altLang="zh-CN" dirty="0"/>
              <a:t>/</a:t>
            </a:r>
            <a:r>
              <a:rPr lang="zh-CN" altLang="en-US" dirty="0"/>
              <a:t>工具</a:t>
            </a:r>
            <a:endParaRPr lang="en-US" altLang="zh-CN" dirty="0"/>
          </a:p>
          <a:p>
            <a:r>
              <a:rPr lang="en-US" dirty="0"/>
              <a:t>[</a:t>
            </a:r>
            <a:r>
              <a:rPr lang="zh-CN" altLang="en-US" dirty="0"/>
              <a:t>待完成的任务</a:t>
            </a:r>
            <a:r>
              <a:rPr lang="en-US" dirty="0"/>
              <a:t>]</a:t>
            </a:r>
          </a:p>
          <a:p>
            <a:pPr lvl="1"/>
            <a:r>
              <a:rPr lang="zh-CN" altLang="en-US" dirty="0"/>
              <a:t>任务的频繁程度</a:t>
            </a:r>
            <a:endParaRPr lang="en-US" altLang="zh-CN" dirty="0"/>
          </a:p>
          <a:p>
            <a:pPr lvl="1"/>
            <a:r>
              <a:rPr lang="zh-CN" altLang="en-US" dirty="0"/>
              <a:t>任务的细节</a:t>
            </a:r>
            <a:endParaRPr lang="en-US" altLang="zh-CN" dirty="0"/>
          </a:p>
          <a:p>
            <a:r>
              <a:rPr lang="en-US" dirty="0"/>
              <a:t>[ </a:t>
            </a:r>
            <a:r>
              <a:rPr lang="zh-CN" altLang="en-US" dirty="0"/>
              <a:t>动机</a:t>
            </a:r>
            <a:r>
              <a:rPr lang="en-US" dirty="0"/>
              <a:t> ]</a:t>
            </a:r>
          </a:p>
          <a:p>
            <a:pPr lvl="1"/>
            <a:r>
              <a:rPr lang="zh-CN" altLang="en-US" dirty="0"/>
              <a:t>完成任务的动机是？完成之后是达到了什么状态</a:t>
            </a:r>
            <a:endParaRPr lang="en-US" altLang="zh-CN" dirty="0"/>
          </a:p>
          <a:p>
            <a:r>
              <a:rPr lang="en-US" dirty="0"/>
              <a:t>[ </a:t>
            </a:r>
            <a:r>
              <a:rPr lang="zh-CN" altLang="en-US" dirty="0"/>
              <a:t>问题</a:t>
            </a:r>
            <a:r>
              <a:rPr lang="en-US" dirty="0"/>
              <a:t> ]</a:t>
            </a:r>
          </a:p>
          <a:p>
            <a:pPr lvl="1"/>
            <a:r>
              <a:rPr lang="zh-CN" altLang="en-US" dirty="0"/>
              <a:t>最大的烦恼是什么？ 现在客户是怎么绕过这些问题的？</a:t>
            </a:r>
            <a:endParaRPr lang="en-US" altLang="zh-CN" dirty="0"/>
          </a:p>
          <a:p>
            <a:pPr lvl="1"/>
            <a:r>
              <a:rPr lang="zh-CN" altLang="en-US" dirty="0"/>
              <a:t>对于 </a:t>
            </a:r>
            <a:r>
              <a:rPr lang="en-US" altLang="zh-CN" dirty="0"/>
              <a:t>[ </a:t>
            </a:r>
            <a:r>
              <a:rPr lang="zh-CN" altLang="en-US" dirty="0"/>
              <a:t>待完成的任务</a:t>
            </a:r>
            <a:r>
              <a:rPr lang="en-US" altLang="zh-CN" dirty="0"/>
              <a:t> ]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zh-CN" altLang="en-US" dirty="0"/>
              <a:t>如果你能改变一件事情，你想改变什么？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5291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49281-4981-4DF9-A79C-6432F87F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实践：继续描述典型场景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149D1-07D9-4D88-9EEC-1BAF70C8D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用快速原型工具或笔和纸</a:t>
            </a:r>
            <a:endParaRPr lang="en-US" altLang="zh-CN" dirty="0"/>
          </a:p>
          <a:p>
            <a:r>
              <a:rPr lang="zh-CN" altLang="en-US" dirty="0"/>
              <a:t>画出另一个典型场景，描述典型用户如何解决问题</a:t>
            </a:r>
            <a:endParaRPr lang="en-US" altLang="zh-CN" dirty="0"/>
          </a:p>
          <a:p>
            <a:r>
              <a:rPr lang="zh-CN" altLang="en-US" dirty="0"/>
              <a:t>原型设计的工具：</a:t>
            </a:r>
            <a:endParaRPr lang="en-US" altLang="zh-CN" dirty="0"/>
          </a:p>
          <a:p>
            <a:pPr lvl="1"/>
            <a:r>
              <a:rPr lang="en-US" dirty="0">
                <a:hlinkClick r:id="rId2"/>
              </a:rPr>
              <a:t>https://www.zhihu.com/question/19572438</a:t>
            </a:r>
            <a:r>
              <a:rPr lang="en-US" dirty="0"/>
              <a:t>  </a:t>
            </a:r>
            <a:r>
              <a:rPr lang="en-US" altLang="zh-CN" dirty="0"/>
              <a:t>Axure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https://zhuanlan.zhihu.com/p/34082256</a:t>
            </a:r>
            <a:r>
              <a:rPr lang="en-US" dirty="0"/>
              <a:t>    </a:t>
            </a:r>
            <a:r>
              <a:rPr lang="zh-CN" altLang="en-US" dirty="0"/>
              <a:t>墨刀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236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27854-8EBC-4576-B0B9-88B323F1A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62057" cy="1325563"/>
          </a:xfrm>
        </p:spPr>
        <p:txBody>
          <a:bodyPr>
            <a:normAutofit/>
          </a:bodyPr>
          <a:lstStyle/>
          <a:p>
            <a:r>
              <a:rPr lang="en-US" altLang="zh-CN"/>
              <a:t>MVP  vs. MBP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EB9B3-FF6A-4D82-AD84-778712383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184314" cy="4351338"/>
          </a:xfrm>
        </p:spPr>
        <p:txBody>
          <a:bodyPr>
            <a:normAutofit/>
          </a:bodyPr>
          <a:lstStyle/>
          <a:p>
            <a:r>
              <a:rPr lang="en-US" sz="2400"/>
              <a:t>Minimum Viable Product (</a:t>
            </a:r>
            <a:r>
              <a:rPr lang="zh-CN" altLang="en-US" sz="2400"/>
              <a:t>技术原型</a:t>
            </a:r>
            <a:r>
              <a:rPr lang="en-US" sz="2400"/>
              <a:t>)</a:t>
            </a:r>
          </a:p>
          <a:p>
            <a:endParaRPr lang="en-US" sz="2400"/>
          </a:p>
          <a:p>
            <a:r>
              <a:rPr lang="en-US" sz="2400"/>
              <a:t>Maximum Beautiful Product </a:t>
            </a:r>
            <a:r>
              <a:rPr lang="zh-CN" altLang="en-US" sz="2400"/>
              <a:t>（希望一炮而红的产品）</a:t>
            </a:r>
            <a:endParaRPr lang="en-US" sz="2400"/>
          </a:p>
        </p:txBody>
      </p:sp>
      <p:pic>
        <p:nvPicPr>
          <p:cNvPr id="2050" name="Picture 2" descr="æ¥çæºå¾å">
            <a:extLst>
              <a:ext uri="{FF2B5EF4-FFF2-40B4-BE49-F238E27FC236}">
                <a16:creationId xmlns:a16="http://schemas.microsoft.com/office/drawing/2014/main" id="{FC49A2A6-6C3C-4064-A297-8B738BF5A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478" y="850117"/>
            <a:ext cx="3465289" cy="213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æ¥çæºå¾å">
            <a:extLst>
              <a:ext uri="{FF2B5EF4-FFF2-40B4-BE49-F238E27FC236}">
                <a16:creationId xmlns:a16="http://schemas.microsoft.com/office/drawing/2014/main" id="{BE484041-F346-4804-9827-D63BC59D2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3831386"/>
            <a:ext cx="3507509" cy="236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1861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52400"/>
            <a:ext cx="8915400" cy="1143000"/>
          </a:xfrm>
        </p:spPr>
        <p:txBody>
          <a:bodyPr/>
          <a:lstStyle/>
          <a:p>
            <a:r>
              <a:rPr lang="zh-CN" altLang="en-US" dirty="0"/>
              <a:t>用户</a:t>
            </a:r>
            <a:r>
              <a:rPr lang="en-US" altLang="zh-CN" dirty="0"/>
              <a:t>/</a:t>
            </a:r>
            <a:r>
              <a:rPr lang="zh-CN" altLang="en-US" dirty="0"/>
              <a:t>需求分析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447800"/>
            <a:ext cx="6777317" cy="350897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找到典型用户</a:t>
            </a:r>
            <a:endParaRPr lang="en-US" altLang="zh-CN" dirty="0"/>
          </a:p>
          <a:p>
            <a:pPr lvl="1"/>
            <a:r>
              <a:rPr lang="zh-CN" altLang="en-US" dirty="0"/>
              <a:t>我们就是研究院的研究员，难道我们还不是典型用户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不是！</a:t>
            </a:r>
            <a:endParaRPr lang="en-US" altLang="zh-CN" dirty="0"/>
          </a:p>
          <a:p>
            <a:r>
              <a:rPr lang="zh-CN" altLang="en-US" dirty="0"/>
              <a:t>典型用户</a:t>
            </a:r>
            <a:endParaRPr lang="en-US" altLang="zh-CN" dirty="0"/>
          </a:p>
          <a:p>
            <a:pPr lvl="1"/>
            <a:r>
              <a:rPr lang="en-US" dirty="0"/>
              <a:t>Senior Researcher</a:t>
            </a:r>
          </a:p>
          <a:p>
            <a:pPr lvl="1"/>
            <a:r>
              <a:rPr lang="en-US" dirty="0"/>
              <a:t>Junior Researcher</a:t>
            </a:r>
          </a:p>
          <a:p>
            <a:pPr lvl="1"/>
            <a:r>
              <a:rPr lang="en-US" dirty="0"/>
              <a:t>Students</a:t>
            </a:r>
          </a:p>
          <a:p>
            <a:r>
              <a:rPr lang="zh-CN" altLang="en-US" dirty="0"/>
              <a:t>专业人士研究用户的</a:t>
            </a:r>
            <a:r>
              <a:rPr lang="en-US" altLang="zh-CN" dirty="0"/>
              <a:t>UX/UI </a:t>
            </a:r>
            <a:r>
              <a:rPr lang="zh-CN" altLang="en-US" dirty="0"/>
              <a:t>需求</a:t>
            </a:r>
            <a:endParaRPr lang="en-US" altLang="zh-CN" dirty="0"/>
          </a:p>
          <a:p>
            <a:pPr lvl="1"/>
            <a:r>
              <a:rPr lang="zh-CN" altLang="en-US" dirty="0"/>
              <a:t>找到还没有被满足的需求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383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490" y="304800"/>
            <a:ext cx="7024744" cy="1143000"/>
          </a:xfrm>
        </p:spPr>
        <p:txBody>
          <a:bodyPr/>
          <a:lstStyle/>
          <a:p>
            <a:r>
              <a:rPr lang="en-US" altLang="zh-CN" dirty="0"/>
              <a:t>Anita – Senior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0" y="1447800"/>
            <a:ext cx="6477000" cy="4572000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/>
              <a:t>Researcher working in industrial lab (e.g. MSR researcher)</a:t>
            </a:r>
          </a:p>
          <a:p>
            <a:pPr lvl="1"/>
            <a:r>
              <a:rPr lang="en-US" altLang="zh-CN" dirty="0"/>
              <a:t>Education: PhD,  Age: &gt;=35, h-index &gt; 20, </a:t>
            </a:r>
          </a:p>
          <a:p>
            <a:pPr lvl="1"/>
            <a:r>
              <a:rPr lang="en-US" altLang="zh-CN" dirty="0"/>
              <a:t>PAIN: </a:t>
            </a:r>
          </a:p>
          <a:p>
            <a:pPr lvl="2"/>
            <a:r>
              <a:rPr lang="en-US" altLang="zh-CN" dirty="0"/>
              <a:t>Hiring someone / check background</a:t>
            </a:r>
          </a:p>
          <a:p>
            <a:pPr lvl="2"/>
            <a:r>
              <a:rPr lang="en-US" altLang="zh-CN" dirty="0"/>
              <a:t>As Chair person, pick reviewers, PC member</a:t>
            </a:r>
          </a:p>
          <a:p>
            <a:pPr lvl="2"/>
            <a:r>
              <a:rPr lang="en-US" altLang="zh-CN" dirty="0"/>
              <a:t>Read/organize paper</a:t>
            </a:r>
          </a:p>
          <a:p>
            <a:pPr lvl="1"/>
            <a:r>
              <a:rPr lang="en-US" dirty="0"/>
              <a:t>Care about  “my rank” in the domain,  and correctness, completeness of my profile, </a:t>
            </a:r>
          </a:p>
          <a:p>
            <a:pPr lvl="1"/>
            <a:r>
              <a:rPr lang="en-US" dirty="0"/>
              <a:t>Care about rank of my dept. </a:t>
            </a:r>
          </a:p>
          <a:p>
            <a:pPr lvl="1"/>
            <a:r>
              <a:rPr lang="en-US" dirty="0"/>
              <a:t>Already know lots of people in such domain,  knowing  people is not top priority</a:t>
            </a:r>
          </a:p>
          <a:p>
            <a:pPr lvl="1"/>
            <a:r>
              <a:rPr lang="en-US" dirty="0"/>
              <a:t>Big influencer</a:t>
            </a:r>
          </a:p>
          <a:p>
            <a:endParaRPr lang="en-US" dirty="0"/>
          </a:p>
        </p:txBody>
      </p:sp>
      <p:pic>
        <p:nvPicPr>
          <p:cNvPr id="6" name="Picture 5" descr="person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1447800"/>
            <a:ext cx="2133600" cy="2133600"/>
          </a:xfrm>
          <a:prstGeom prst="rect">
            <a:avLst/>
          </a:prstGeom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9979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490" y="22860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John – Junior Researcher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0" y="1447800"/>
            <a:ext cx="6781800" cy="4419600"/>
          </a:xfrm>
        </p:spPr>
        <p:txBody>
          <a:bodyPr>
            <a:noAutofit/>
          </a:bodyPr>
          <a:lstStyle/>
          <a:p>
            <a:pPr lvl="0"/>
            <a:r>
              <a:rPr lang="en-US" sz="2800" dirty="0"/>
              <a:t>College </a:t>
            </a:r>
            <a:r>
              <a:rPr lang="en-US" altLang="zh-CN" sz="2800" dirty="0"/>
              <a:t>assistant</a:t>
            </a:r>
            <a:r>
              <a:rPr lang="en-US" sz="2800" dirty="0"/>
              <a:t> professor</a:t>
            </a:r>
          </a:p>
          <a:p>
            <a:pPr lvl="1"/>
            <a:r>
              <a:rPr lang="en-US" altLang="zh-CN" sz="2000" dirty="0"/>
              <a:t>Handling both teaching and research</a:t>
            </a:r>
          </a:p>
          <a:p>
            <a:pPr lvl="1"/>
            <a:r>
              <a:rPr lang="en-US" altLang="zh-CN" sz="2000" dirty="0"/>
              <a:t>PAIN:</a:t>
            </a:r>
          </a:p>
          <a:p>
            <a:pPr lvl="2"/>
            <a:r>
              <a:rPr lang="en-US" altLang="zh-CN" sz="2000" b="1" dirty="0"/>
              <a:t>How to let more people know about my work?</a:t>
            </a:r>
          </a:p>
          <a:p>
            <a:pPr lvl="2"/>
            <a:r>
              <a:rPr lang="en-US" altLang="zh-CN" sz="2000" b="1" dirty="0"/>
              <a:t>Show my performance</a:t>
            </a:r>
          </a:p>
          <a:p>
            <a:pPr lvl="2"/>
            <a:r>
              <a:rPr lang="en-US" altLang="zh-CN" sz="2000" dirty="0"/>
              <a:t>Write paper with good reference</a:t>
            </a:r>
          </a:p>
          <a:p>
            <a:pPr lvl="2"/>
            <a:r>
              <a:rPr lang="en-US" altLang="zh-CN" sz="2000" dirty="0"/>
              <a:t>Generate a  list of paper for a class / curriculum </a:t>
            </a:r>
          </a:p>
          <a:p>
            <a:pPr lvl="2"/>
            <a:r>
              <a:rPr lang="en-US" altLang="zh-CN" sz="2000" dirty="0"/>
              <a:t>organize</a:t>
            </a:r>
            <a:r>
              <a:rPr lang="en-US" sz="2000" dirty="0"/>
              <a:t>,  browse, and  attending the right events. </a:t>
            </a:r>
          </a:p>
          <a:p>
            <a:pPr lvl="1"/>
            <a:r>
              <a:rPr lang="en-US" sz="2000" b="1" dirty="0"/>
              <a:t>Heavy user</a:t>
            </a:r>
          </a:p>
          <a:p>
            <a:pPr lvl="1"/>
            <a:r>
              <a:rPr lang="en-US" sz="2000" b="1" dirty="0"/>
              <a:t>Influencer – can influence students and peers.</a:t>
            </a:r>
          </a:p>
        </p:txBody>
      </p:sp>
      <p:pic>
        <p:nvPicPr>
          <p:cNvPr id="4" name="Picture 3" descr="persona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1000" y="1447801"/>
            <a:ext cx="1945564" cy="1459173"/>
          </a:xfrm>
          <a:prstGeom prst="rect">
            <a:avLst/>
          </a:prstGeom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07483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493" y="152400"/>
            <a:ext cx="7024744" cy="1143000"/>
          </a:xfrm>
        </p:spPr>
        <p:txBody>
          <a:bodyPr/>
          <a:lstStyle/>
          <a:p>
            <a:r>
              <a:rPr lang="en-US" dirty="0"/>
              <a:t>John -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7493" y="1828800"/>
            <a:ext cx="6777317" cy="44958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Show my network (co-author, co-occurrence)  in my home page</a:t>
            </a:r>
          </a:p>
          <a:p>
            <a:r>
              <a:rPr lang="en-US" altLang="zh-CN" dirty="0"/>
              <a:t>Show my “publication list” via simple </a:t>
            </a:r>
            <a:r>
              <a:rPr lang="en-US" altLang="zh-CN" dirty="0" err="1"/>
              <a:t>javascript</a:t>
            </a:r>
            <a:r>
              <a:rPr lang="en-US" altLang="zh-CN" dirty="0"/>
              <a:t>. </a:t>
            </a:r>
          </a:p>
          <a:p>
            <a:r>
              <a:rPr lang="en-US" altLang="zh-CN" dirty="0"/>
              <a:t>Track Conferences</a:t>
            </a:r>
          </a:p>
          <a:p>
            <a:r>
              <a:rPr lang="en-US" altLang="zh-CN" dirty="0"/>
              <a:t>See the timeline of a field (e.g. the up and down in papers about “Machine Learning”). </a:t>
            </a:r>
          </a:p>
          <a:p>
            <a:r>
              <a:rPr lang="en-US" altLang="zh-CN" dirty="0"/>
              <a:t>User contribution:</a:t>
            </a:r>
          </a:p>
          <a:p>
            <a:pPr lvl="1"/>
            <a:r>
              <a:rPr lang="en-US" altLang="zh-CN" dirty="0"/>
              <a:t>John finds that Libra doesn’t cover all of his papers,  he provides a URL via </a:t>
            </a:r>
            <a:r>
              <a:rPr lang="en-US" altLang="zh-CN" dirty="0" err="1"/>
              <a:t>libra</a:t>
            </a:r>
            <a:r>
              <a:rPr lang="en-US" altLang="zh-CN" dirty="0"/>
              <a:t> UI, and a couple of days,  he is happy to find out that </a:t>
            </a:r>
            <a:r>
              <a:rPr lang="en-US" altLang="zh-CN" dirty="0" err="1"/>
              <a:t>libra</a:t>
            </a:r>
            <a:r>
              <a:rPr lang="en-US" altLang="zh-CN" dirty="0"/>
              <a:t> covers his new papers. </a:t>
            </a:r>
            <a:endParaRPr lang="en-US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86145309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8589" y="89560"/>
            <a:ext cx="7024744" cy="1143000"/>
          </a:xfrm>
        </p:spPr>
        <p:txBody>
          <a:bodyPr/>
          <a:lstStyle/>
          <a:p>
            <a:r>
              <a:rPr lang="en-US" altLang="zh-CN" dirty="0"/>
              <a:t>Brian – student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8589" y="1524000"/>
            <a:ext cx="7315200" cy="457200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PhD student major in CS</a:t>
            </a:r>
          </a:p>
          <a:p>
            <a:r>
              <a:rPr lang="en-US" dirty="0"/>
              <a:t>Frequently go online looking for paper for his/her own research,  </a:t>
            </a:r>
          </a:p>
          <a:p>
            <a:r>
              <a:rPr lang="en-US" altLang="zh-CN" dirty="0"/>
              <a:t>PAIN? </a:t>
            </a:r>
          </a:p>
          <a:p>
            <a:pPr lvl="1"/>
            <a:r>
              <a:rPr lang="en-US" dirty="0"/>
              <a:t>Working on his 1</a:t>
            </a:r>
            <a:r>
              <a:rPr lang="en-US" baseline="30000" dirty="0"/>
              <a:t>st</a:t>
            </a:r>
            <a:r>
              <a:rPr lang="en-US" dirty="0"/>
              <a:t> or 2</a:t>
            </a:r>
            <a:r>
              <a:rPr lang="en-US" baseline="30000" dirty="0"/>
              <a:t>nd</a:t>
            </a:r>
            <a:r>
              <a:rPr lang="en-US" dirty="0"/>
              <a:t> important paper</a:t>
            </a:r>
          </a:p>
          <a:p>
            <a:pPr lvl="1"/>
            <a:r>
              <a:rPr lang="en-US" dirty="0"/>
              <a:t>Need a comprehensive source of papers for homework and project</a:t>
            </a:r>
          </a:p>
          <a:p>
            <a:pPr lvl="1"/>
            <a:r>
              <a:rPr lang="en-US" dirty="0"/>
              <a:t>Check out researcher profiles (to help apply for advanced study)</a:t>
            </a:r>
          </a:p>
          <a:p>
            <a:pPr lvl="1"/>
            <a:r>
              <a:rPr lang="en-US" dirty="0"/>
              <a:t>Keep track of new papers</a:t>
            </a:r>
          </a:p>
          <a:p>
            <a:pPr lvl="1"/>
            <a:r>
              <a:rPr lang="en-US" altLang="zh-CN" dirty="0"/>
              <a:t> Job hunting</a:t>
            </a:r>
            <a:r>
              <a:rPr lang="en-US" dirty="0"/>
              <a:t> </a:t>
            </a:r>
          </a:p>
          <a:p>
            <a:pPr lvl="1"/>
            <a:r>
              <a:rPr lang="en-US" altLang="zh-CN" dirty="0"/>
              <a:t>English as 2</a:t>
            </a:r>
            <a:r>
              <a:rPr lang="en-US" altLang="zh-CN" baseline="30000" dirty="0"/>
              <a:t>nd</a:t>
            </a:r>
            <a:r>
              <a:rPr lang="en-US" altLang="zh-CN" dirty="0"/>
              <a:t> language</a:t>
            </a:r>
          </a:p>
          <a:p>
            <a:r>
              <a:rPr lang="en-US" altLang="zh-CN" dirty="0"/>
              <a:t>500K IT students in China</a:t>
            </a:r>
          </a:p>
          <a:p>
            <a:pPr lvl="1"/>
            <a:endParaRPr lang="en-US" dirty="0"/>
          </a:p>
        </p:txBody>
      </p:sp>
      <p:pic>
        <p:nvPicPr>
          <p:cNvPr id="4" name="Picture 3" descr="persona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4432" y="1232560"/>
            <a:ext cx="1219200" cy="1836401"/>
          </a:xfrm>
          <a:prstGeom prst="rect">
            <a:avLst/>
          </a:prstGeom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2326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490" y="685800"/>
            <a:ext cx="7024744" cy="1143000"/>
          </a:xfrm>
        </p:spPr>
        <p:txBody>
          <a:bodyPr/>
          <a:lstStyle/>
          <a:p>
            <a:r>
              <a:rPr lang="en-US" dirty="0"/>
              <a:t>Brian -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7493" y="1977424"/>
            <a:ext cx="6777317" cy="3508977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Notify me when something happens</a:t>
            </a:r>
          </a:p>
          <a:p>
            <a:r>
              <a:rPr lang="en-US" altLang="zh-CN" dirty="0"/>
              <a:t>Get all papers in one field</a:t>
            </a:r>
          </a:p>
          <a:p>
            <a:pPr lvl="1"/>
            <a:r>
              <a:rPr lang="en-US" altLang="zh-CN" dirty="0"/>
              <a:t>Related papers</a:t>
            </a:r>
          </a:p>
          <a:p>
            <a:r>
              <a:rPr lang="en-US" altLang="zh-CN" dirty="0"/>
              <a:t>Check the importance of journals, conferences</a:t>
            </a:r>
          </a:p>
          <a:p>
            <a:r>
              <a:rPr lang="en-US" altLang="zh-CN" dirty="0"/>
              <a:t>Name disambiguation</a:t>
            </a:r>
          </a:p>
          <a:p>
            <a:pPr lvl="1"/>
            <a:r>
              <a:rPr lang="en-US" altLang="zh-CN" dirty="0"/>
              <a:t>Find Michael Cohen</a:t>
            </a:r>
          </a:p>
          <a:p>
            <a:r>
              <a:rPr lang="en-US" dirty="0"/>
              <a:t>Find out the “family tree” of a scholar, to understand his/her impact</a:t>
            </a:r>
          </a:p>
        </p:txBody>
      </p:sp>
    </p:spTree>
    <p:extLst>
      <p:ext uri="{BB962C8B-B14F-4D97-AF65-F5344CB8AC3E}">
        <p14:creationId xmlns:p14="http://schemas.microsoft.com/office/powerpoint/2010/main" val="2074228268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73FE-24F4-40FD-BF6C-6ACE26D20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889" y="1349680"/>
            <a:ext cx="2931320" cy="4449541"/>
          </a:xfrm>
        </p:spPr>
        <p:txBody>
          <a:bodyPr anchor="t">
            <a:normAutofit/>
          </a:bodyPr>
          <a:lstStyle/>
          <a:p>
            <a:r>
              <a:rPr lang="zh-CN" altLang="en-US" sz="4800" dirty="0">
                <a:solidFill>
                  <a:schemeClr val="tx1"/>
                </a:solidFill>
              </a:rPr>
              <a:t>用例</a:t>
            </a:r>
            <a:br>
              <a:rPr lang="en-US" altLang="zh-CN" sz="4800" dirty="0">
                <a:solidFill>
                  <a:schemeClr val="tx1"/>
                </a:solidFill>
              </a:rPr>
            </a:br>
            <a:r>
              <a:rPr lang="en-US" altLang="zh-CN" sz="4800" dirty="0">
                <a:solidFill>
                  <a:schemeClr val="tx1"/>
                </a:solidFill>
              </a:rPr>
              <a:t>Use Case</a:t>
            </a:r>
            <a:endParaRPr lang="en-US" sz="4800" dirty="0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3DD32A-BDBD-496F-9691-527DE401B78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662106" y="640075"/>
          <a:ext cx="6912245" cy="5536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7407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94A4D4-4D67-4BA1-957B-E7695C4A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什么是函数式编程？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AF6955-05A1-4B46-8537-66BCF57BB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351" y="1719264"/>
            <a:ext cx="10608449" cy="3744084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John Backus</a:t>
            </a:r>
            <a:r>
              <a:rPr lang="zh-CN" altLang="en-US" sz="3600" dirty="0"/>
              <a:t>的图灵奖演说</a:t>
            </a:r>
            <a:r>
              <a:rPr lang="en-US" altLang="zh-CN" sz="3600" dirty="0"/>
              <a:t>《</a:t>
            </a:r>
            <a:r>
              <a:rPr lang="zh-CN" altLang="en-US" sz="3600" dirty="0"/>
              <a:t>程序设计能从冯</a:t>
            </a:r>
            <a:r>
              <a:rPr lang="en-US" altLang="zh-CN" sz="3600" dirty="0"/>
              <a:t>·</a:t>
            </a:r>
            <a:r>
              <a:rPr lang="zh-CN" altLang="en-US" sz="3600" dirty="0"/>
              <a:t>诺依曼风格下解放出来吗？</a:t>
            </a:r>
            <a:r>
              <a:rPr lang="en-US" altLang="zh-CN" sz="3600" dirty="0"/>
              <a:t>》</a:t>
            </a:r>
            <a:r>
              <a:rPr lang="zh-CN" altLang="en-US" sz="3600" dirty="0"/>
              <a:t> （</a:t>
            </a:r>
            <a:r>
              <a:rPr lang="en-US" altLang="zh-CN" sz="3600" dirty="0"/>
              <a:t>1977</a:t>
            </a:r>
            <a:r>
              <a:rPr lang="zh-CN" altLang="en-US" sz="3600" dirty="0"/>
              <a:t>）</a:t>
            </a:r>
            <a:endParaRPr lang="en-US" altLang="zh-CN" sz="3600" dirty="0"/>
          </a:p>
          <a:p>
            <a:pPr lvl="1"/>
            <a:r>
              <a:rPr lang="zh-CN" altLang="en-US" sz="2900" dirty="0"/>
              <a:t>发展与数学联系更密切的函数式编程</a:t>
            </a:r>
            <a:endParaRPr lang="en-US" altLang="zh-CN" sz="2900" dirty="0"/>
          </a:p>
          <a:p>
            <a:pPr lvl="1"/>
            <a:endParaRPr lang="en-US" altLang="zh-CN" sz="2900" dirty="0"/>
          </a:p>
          <a:p>
            <a:r>
              <a:rPr lang="zh-CN" altLang="en-US" sz="3600" dirty="0"/>
              <a:t>易变性（</a:t>
            </a:r>
            <a:r>
              <a:rPr lang="en-US" altLang="zh-CN" sz="3600" dirty="0"/>
              <a:t>Mutability</a:t>
            </a:r>
            <a:r>
              <a:rPr lang="zh-CN" altLang="en-US" sz="3600" dirty="0"/>
              <a:t>）</a:t>
            </a:r>
            <a:endParaRPr lang="en-US" altLang="zh-CN" sz="3600" dirty="0"/>
          </a:p>
          <a:p>
            <a:r>
              <a:rPr lang="zh-CN" altLang="en-US" sz="3600" dirty="0"/>
              <a:t>顺序性（</a:t>
            </a:r>
            <a:r>
              <a:rPr lang="en-US" altLang="zh-CN" sz="3600" dirty="0"/>
              <a:t>Sequencing</a:t>
            </a:r>
            <a:r>
              <a:rPr lang="zh-CN" altLang="en-US" sz="3600" dirty="0"/>
              <a:t>）</a:t>
            </a:r>
            <a:endParaRPr lang="en-US" altLang="zh-CN" sz="3600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7E7C18-2E83-42E7-9E34-3F23EC19B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3" y="2996952"/>
            <a:ext cx="1544753" cy="28803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073F0A1-4DE5-47EB-8E46-6BCD00261539}"/>
              </a:ext>
            </a:extLst>
          </p:cNvPr>
          <p:cNvSpPr txBox="1"/>
          <p:nvPr/>
        </p:nvSpPr>
        <p:spPr>
          <a:xfrm>
            <a:off x="7728808" y="5877273"/>
            <a:ext cx="2492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John Backus</a:t>
            </a:r>
          </a:p>
          <a:p>
            <a:pPr algn="ctr"/>
            <a:r>
              <a:rPr lang="en-US" altLang="zh-CN" sz="2400" dirty="0"/>
              <a:t>(1924—2007)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87499531"/>
      </p:ext>
    </p:extLst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FDB84-4182-4F13-B1A2-E7EF2B31A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= User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4D52D-AF05-4612-9783-255DB0B3A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3BC03-676C-4019-8FBC-43C57046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86873"/>
            <a:ext cx="9144000" cy="288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294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6C714-ADC7-43D9-B0EC-CE1C30AE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规格说明书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8E021-BC9E-4437-AFD6-666DA8BAA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600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Spec = Specification /</a:t>
            </a:r>
            <a:r>
              <a:rPr lang="zh-CN" altLang="en-US" dirty="0"/>
              <a:t>规格说明书</a:t>
            </a:r>
            <a:endParaRPr lang="en-US" altLang="zh-CN" dirty="0"/>
          </a:p>
          <a:p>
            <a:r>
              <a:rPr lang="en-US" altLang="zh-CN" dirty="0"/>
              <a:t>Functional Spec  </a:t>
            </a:r>
          </a:p>
          <a:p>
            <a:pPr lvl="1"/>
            <a:r>
              <a:rPr lang="en-US" altLang="zh-CN" dirty="0"/>
              <a:t>Tell people about a feature/function of a product, From user’s perspective</a:t>
            </a:r>
          </a:p>
          <a:p>
            <a:pPr lvl="1"/>
            <a:r>
              <a:rPr lang="en-US" dirty="0"/>
              <a:t>It doesn't care how the thing is implemented.  It talks about features. It specifies screens, menus, dialogs, and so on. </a:t>
            </a:r>
            <a:endParaRPr lang="en-US" altLang="zh-CN" dirty="0"/>
          </a:p>
          <a:p>
            <a:r>
              <a:rPr lang="en-US" altLang="zh-CN" dirty="0"/>
              <a:t>Technical Spec (aka design doc)</a:t>
            </a:r>
          </a:p>
          <a:p>
            <a:pPr lvl="1"/>
            <a:r>
              <a:rPr lang="en-US" altLang="zh-CN" dirty="0"/>
              <a:t>Tell the software team member or other partners how the function is implemented</a:t>
            </a:r>
          </a:p>
          <a:p>
            <a:pPr lvl="1"/>
            <a:r>
              <a:rPr lang="en-US" dirty="0"/>
              <a:t>data structures, relational database models, choice of programming languages and tools, algorithms, etc.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 </a:t>
            </a:r>
            <a:r>
              <a:rPr lang="en-US" altLang="zh-CN" dirty="0"/>
              <a:t>Exercise – round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How long does it take for you to “tie your shoe laces”? </a:t>
            </a:r>
            <a:endParaRPr lang="en-US" dirty="0"/>
          </a:p>
          <a:p>
            <a:r>
              <a:rPr lang="en-US" dirty="0"/>
              <a:t>Write a spec so that an alien (</a:t>
            </a:r>
            <a:r>
              <a:rPr lang="zh-CN" altLang="en-US" dirty="0"/>
              <a:t>外星人</a:t>
            </a:r>
            <a:r>
              <a:rPr lang="en-US" dirty="0"/>
              <a:t>) </a:t>
            </a:r>
            <a:r>
              <a:rPr lang="en-US" altLang="zh-CN" dirty="0"/>
              <a:t>can understand and execute how to “tie your shoe laces” (</a:t>
            </a:r>
            <a:r>
              <a:rPr lang="zh-CN" altLang="en-US" dirty="0"/>
              <a:t>系鞋带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Each pair come up with one spec (10 minutes)</a:t>
            </a:r>
          </a:p>
          <a:p>
            <a:r>
              <a:rPr lang="en-US" altLang="zh-CN" dirty="0"/>
              <a:t>Compare with your neighboring pair,  pick the winner</a:t>
            </a:r>
          </a:p>
          <a:p>
            <a:r>
              <a:rPr lang="en-US" altLang="zh-CN" dirty="0"/>
              <a:t>Tell us the reason for win/lose</a:t>
            </a:r>
          </a:p>
          <a:p>
            <a:pPr lvl="1"/>
            <a:r>
              <a:rPr lang="en-US" altLang="zh-CN" dirty="0"/>
              <a:t>Good points of the winner</a:t>
            </a:r>
          </a:p>
          <a:p>
            <a:pPr lvl="1"/>
            <a:r>
              <a:rPr lang="en-US" altLang="zh-CN" dirty="0"/>
              <a:t>Weak areas for the loser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 Exercise – Round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Definition: </a:t>
            </a:r>
          </a:p>
          <a:p>
            <a:pPr lvl="1"/>
            <a:r>
              <a:rPr lang="en-US" altLang="zh-CN" dirty="0"/>
              <a:t>what is “shoe”, “shoe laces”,  “tied shoe laces”, and “untied shoe laces”</a:t>
            </a:r>
          </a:p>
          <a:p>
            <a:r>
              <a:rPr lang="en-US" altLang="zh-CN" dirty="0"/>
              <a:t>Benefit of  this feature “tie your shoe laces”</a:t>
            </a:r>
          </a:p>
          <a:p>
            <a:r>
              <a:rPr lang="en-US" altLang="zh-CN" dirty="0"/>
              <a:t>The goal of the feature?  </a:t>
            </a:r>
          </a:p>
          <a:p>
            <a:pPr lvl="1"/>
            <a:r>
              <a:rPr lang="en-US" altLang="zh-CN" dirty="0"/>
              <a:t>What does “success” look like?</a:t>
            </a:r>
          </a:p>
          <a:p>
            <a:r>
              <a:rPr lang="en-US" altLang="zh-CN" dirty="0"/>
              <a:t>Unambiguous steps to achieve from “untied” to “tied”</a:t>
            </a:r>
          </a:p>
          <a:p>
            <a:r>
              <a:rPr lang="en-US" altLang="zh-CN" dirty="0"/>
              <a:t>Written in English,  Graph (UML) is optional. </a:t>
            </a:r>
          </a:p>
          <a:p>
            <a:pPr lvl="1"/>
            <a:r>
              <a:rPr lang="en-US" altLang="zh-CN" dirty="0"/>
              <a:t>2 pairs work together for a new spec</a:t>
            </a:r>
          </a:p>
          <a:p>
            <a:pPr lvl="1"/>
            <a:r>
              <a:rPr lang="en-US" altLang="zh-CN" dirty="0"/>
              <a:t>10 minutes to improve the spec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start from empty eyelets?</a:t>
            </a:r>
          </a:p>
          <a:p>
            <a:r>
              <a:rPr lang="en-US" altLang="zh-CN" dirty="0"/>
              <a:t>Or assume user can do that already?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2514601"/>
            <a:ext cx="6172200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 user follows your spec… </a:t>
            </a:r>
            <a:endParaRPr lang="en-US" dirty="0"/>
          </a:p>
        </p:txBody>
      </p:sp>
      <p:pic>
        <p:nvPicPr>
          <p:cNvPr id="4" name="Content Placeholder 3" descr="ace your laces how you tie your laces ... ">
            <a:hlinkClick r:id="rId3" tooltip="&quot;ace your laces how you tie your laces ... &quot;"/>
          </p:cNvPr>
          <p:cNvPicPr>
            <a:picLocks noGrp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1447800"/>
            <a:ext cx="6324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Does it have to be so complicated?</a:t>
            </a:r>
            <a:endParaRPr lang="en-US" dirty="0"/>
          </a:p>
        </p:txBody>
      </p:sp>
      <p:pic>
        <p:nvPicPr>
          <p:cNvPr id="4" name="Content Placeholder 3" descr="Send stuffs you have to udhayamoorthi ... ">
            <a:hlinkClick r:id="rId2" tooltip="&quot;Send stuffs you have to udhayamoorthi ... &quot;"/>
          </p:cNvPr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1600200"/>
            <a:ext cx="5486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Does your spec cover this?</a:t>
            </a: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676400"/>
            <a:ext cx="7004202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 this ok?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1295400"/>
            <a:ext cx="4038600" cy="538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函数式编程的性质</a:t>
            </a:r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991240" y="1700213"/>
            <a:ext cx="9302110" cy="4411662"/>
          </a:xfrm>
        </p:spPr>
        <p:txBody>
          <a:bodyPr vert="horz" wrap="square" lIns="91440" tIns="45720" rIns="91440" bIns="45720" anchor="t"/>
          <a:lstStyle/>
          <a:p>
            <a:r>
              <a:rPr lang="zh-CN" altLang="en-US" sz="2600" dirty="0"/>
              <a:t>纯函数式编程语言中的变量也不是命令式编程语言中的变量，即存储状态的单元，而是代数中的变量，即一个值的名称。</a:t>
            </a:r>
          </a:p>
          <a:p>
            <a:r>
              <a:rPr lang="zh-CN" altLang="en-US" sz="2600" dirty="0"/>
              <a:t>变量的值是不可变的(immutable) ，也就是说不允许像命令式编程语言中那样多次给一个变量赋值。比如说在命令式编程语言我们写“x=x+1",这依赖可变状态的事实，在数学当中被认为是假等式</a:t>
            </a:r>
          </a:p>
          <a:p>
            <a:pPr>
              <a:buClr>
                <a:srgbClr val="669999"/>
              </a:buClr>
              <a:buFont typeface="Wingdings" panose="05000000000000000000" charset="0"/>
              <a:buChar char=""/>
            </a:pPr>
            <a:endParaRPr lang="zh-CN" altLang="en-US" sz="2600" dirty="0"/>
          </a:p>
        </p:txBody>
      </p:sp>
    </p:spTree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Final 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 does “success” look like?</a:t>
            </a:r>
          </a:p>
          <a:p>
            <a:pPr lvl="1"/>
            <a:r>
              <a:rPr lang="en-US" altLang="zh-CN" dirty="0"/>
              <a:t>Can you use unambiguous words to describe it?</a:t>
            </a:r>
          </a:p>
          <a:p>
            <a:pPr lvl="1"/>
            <a:r>
              <a:rPr lang="en-US" altLang="zh-CN" dirty="0"/>
              <a:t>Final Two candidates competing for the winner</a:t>
            </a:r>
            <a:endParaRPr 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 as clear as this?</a:t>
            </a:r>
            <a:endParaRPr 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1513417"/>
            <a:ext cx="3657600" cy="5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 Spec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dirty="0"/>
              <a:t>Title</a:t>
            </a:r>
          </a:p>
          <a:p>
            <a:r>
              <a:rPr lang="en-US" altLang="zh-CN" sz="2400" dirty="0"/>
              <a:t>Status</a:t>
            </a:r>
          </a:p>
          <a:p>
            <a:pPr lvl="1"/>
            <a:r>
              <a:rPr lang="en-US" altLang="zh-CN" sz="2000" dirty="0"/>
              <a:t>Incomplete / complete</a:t>
            </a:r>
          </a:p>
          <a:p>
            <a:r>
              <a:rPr lang="en-US" altLang="zh-CN" sz="2400" dirty="0"/>
              <a:t>Contact person (1 person)</a:t>
            </a:r>
          </a:p>
          <a:p>
            <a:pPr lvl="1"/>
            <a:r>
              <a:rPr lang="en-US" altLang="zh-CN" sz="2000" dirty="0"/>
              <a:t>Responsibility and accountability,  still based on team input</a:t>
            </a:r>
          </a:p>
          <a:p>
            <a:r>
              <a:rPr lang="en-US" altLang="zh-CN" sz="2400" dirty="0"/>
              <a:t>Overview</a:t>
            </a:r>
          </a:p>
          <a:p>
            <a:r>
              <a:rPr lang="en-US" altLang="zh-CN" sz="2400" dirty="0"/>
              <a:t>Scenarios</a:t>
            </a:r>
          </a:p>
          <a:p>
            <a:pPr lvl="1"/>
            <a:r>
              <a:rPr lang="en-US" altLang="zh-CN" sz="2000" dirty="0"/>
              <a:t>How people benefit from the feature you describe</a:t>
            </a:r>
          </a:p>
          <a:p>
            <a:pPr lvl="1"/>
            <a:r>
              <a:rPr lang="en-US" altLang="zh-CN" sz="2000" dirty="0"/>
              <a:t>Go as detail as you can</a:t>
            </a:r>
          </a:p>
          <a:p>
            <a:r>
              <a:rPr lang="en-US" altLang="zh-CN" sz="2400" dirty="0"/>
              <a:t>Non-goals</a:t>
            </a:r>
          </a:p>
          <a:p>
            <a:r>
              <a:rPr lang="en-US" altLang="zh-CN" sz="2400" dirty="0"/>
              <a:t>Open issues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设计方法论介绍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FDD - Feature Driven Development (</a:t>
            </a:r>
            <a:r>
              <a:rPr lang="zh-CN" altLang="en-US" dirty="0"/>
              <a:t>功能驱动的设计）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4692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功能驱动的开发 </a:t>
            </a:r>
            <a:r>
              <a:rPr lang="en-US" b="1" dirty="0"/>
              <a:t>FDD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zh-CN" altLang="en-US" b="1" dirty="0"/>
              <a:t>构造总体模型 </a:t>
            </a:r>
            <a:r>
              <a:rPr lang="en-US" b="1" dirty="0"/>
              <a:t>Develop Overall Model</a:t>
            </a:r>
          </a:p>
          <a:p>
            <a:pPr marL="0" indent="0">
              <a:buNone/>
            </a:pPr>
            <a:r>
              <a:rPr lang="en-US" b="0" dirty="0"/>
              <a:t>The project starts with a high-level </a:t>
            </a:r>
            <a:r>
              <a:rPr lang="en-US" b="0" dirty="0">
                <a:hlinkClick r:id="rId2" action="ppaction://hlinkfile"/>
              </a:rPr>
              <a:t>walkthrough</a:t>
            </a:r>
            <a:r>
              <a:rPr lang="en-US" b="0" dirty="0"/>
              <a:t> of the scope of the system and its context.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zh-CN" altLang="en-US" b="1" dirty="0"/>
              <a:t>构造功能列表  </a:t>
            </a:r>
            <a:r>
              <a:rPr lang="en-US" b="1" dirty="0"/>
              <a:t>Build Feature List</a:t>
            </a:r>
          </a:p>
          <a:p>
            <a:pPr marL="0" indent="0">
              <a:buNone/>
            </a:pPr>
            <a:r>
              <a:rPr lang="en-US" b="0" dirty="0"/>
              <a:t>identify a list of features. extract </a:t>
            </a:r>
            <a:r>
              <a:rPr lang="en-US" b="0" dirty="0">
                <a:hlinkClick r:id="rId3" action="ppaction://hlinkfile"/>
              </a:rPr>
              <a:t>business activities</a:t>
            </a:r>
            <a:r>
              <a:rPr lang="en-US" b="0" dirty="0"/>
              <a:t>, the steps within each business activity form the categorized feature list. </a:t>
            </a:r>
          </a:p>
          <a:p>
            <a:pPr marL="0" indent="0">
              <a:buNone/>
            </a:pPr>
            <a:r>
              <a:rPr lang="en-US" b="0" dirty="0"/>
              <a:t>Features in this respect are small pieces of client-valued functions expressed in the form </a:t>
            </a:r>
            <a:r>
              <a:rPr lang="en-US" b="1" dirty="0"/>
              <a:t>&lt;action&gt; &lt;result&gt; &lt;object&gt;: </a:t>
            </a:r>
          </a:p>
          <a:p>
            <a:pPr marL="0" indent="0">
              <a:buNone/>
            </a:pPr>
            <a:r>
              <a:rPr lang="en-US" b="0" dirty="0"/>
              <a:t>	Calculate the total of a sale  </a:t>
            </a:r>
          </a:p>
          <a:p>
            <a:pPr marL="0" indent="0">
              <a:buNone/>
            </a:pPr>
            <a:r>
              <a:rPr lang="en-US" b="0" dirty="0"/>
              <a:t>               Validate the password of a user</a:t>
            </a:r>
          </a:p>
          <a:p>
            <a:pPr marL="0" indent="0">
              <a:buNone/>
            </a:pPr>
            <a:r>
              <a:rPr lang="en-US" b="0" dirty="0"/>
              <a:t>	</a:t>
            </a:r>
            <a:r>
              <a:rPr lang="en-US" dirty="0"/>
              <a:t>S</a:t>
            </a:r>
            <a:r>
              <a:rPr lang="en-US" b="0" dirty="0"/>
              <a:t>hare comments to other users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zh-CN" altLang="en-US" b="1" dirty="0"/>
              <a:t>制定开发计划 </a:t>
            </a:r>
            <a:r>
              <a:rPr lang="en-US" altLang="zh-CN" b="1" dirty="0"/>
              <a:t>P</a:t>
            </a:r>
            <a:r>
              <a:rPr lang="en-US" b="1" dirty="0"/>
              <a:t>lan By Feature</a:t>
            </a:r>
          </a:p>
          <a:p>
            <a:pPr marL="0" indent="0">
              <a:buNone/>
            </a:pPr>
            <a:r>
              <a:rPr lang="en-US" b="0" dirty="0"/>
              <a:t>Produce the development plan – who is going to do it, when?</a:t>
            </a:r>
          </a:p>
        </p:txBody>
      </p:sp>
    </p:spTree>
    <p:extLst>
      <p:ext uri="{BB962C8B-B14F-4D97-AF65-F5344CB8AC3E}">
        <p14:creationId xmlns:p14="http://schemas.microsoft.com/office/powerpoint/2010/main" val="21930245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Build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8872" indent="0">
              <a:buNone/>
            </a:pPr>
            <a:r>
              <a:rPr lang="zh-CN" altLang="en-US" b="1" dirty="0"/>
              <a:t>功能设计阶段 </a:t>
            </a:r>
            <a:r>
              <a:rPr lang="en-US" b="1" dirty="0"/>
              <a:t>Design By Feature</a:t>
            </a:r>
          </a:p>
          <a:p>
            <a:pPr marL="457200" indent="-457200"/>
            <a:r>
              <a:rPr lang="zh-CN" altLang="en-US" dirty="0"/>
              <a:t>团队成员在主程序员的带领下，分析一组相关的实体及其功能，通过时序 图（</a:t>
            </a:r>
            <a:r>
              <a:rPr lang="en-US" altLang="zh-CN" dirty="0"/>
              <a:t>Sequence Diagram</a:t>
            </a:r>
            <a:r>
              <a:rPr lang="zh-CN" altLang="en-US" dirty="0"/>
              <a:t>）和其他工具，展示各个实体和函数如何动态地结合起来实现一 个功能。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pPr marL="118872" indent="0">
              <a:buNone/>
            </a:pPr>
            <a:r>
              <a:rPr lang="zh-CN" altLang="en-US" b="1" dirty="0"/>
              <a:t>实现具体功能 </a:t>
            </a:r>
            <a:r>
              <a:rPr lang="en-US" b="1" dirty="0"/>
              <a:t>Build By Feature</a:t>
            </a:r>
          </a:p>
          <a:p>
            <a:r>
              <a:rPr lang="zh-CN" altLang="en-US" dirty="0"/>
              <a:t>具体的团队成员要实现类</a:t>
            </a:r>
            <a:r>
              <a:rPr lang="en-US" altLang="zh-CN" dirty="0"/>
              <a:t>/ </a:t>
            </a:r>
            <a:r>
              <a:rPr lang="zh-CN" altLang="en-US" dirty="0"/>
              <a:t>函数，进行相关的单元测试，并在代码复审之后，把代码集成 到产品构建当中。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841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FDD –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建模 </a:t>
            </a:r>
            <a:r>
              <a:rPr lang="en-US" altLang="zh-CN" dirty="0"/>
              <a:t>- </a:t>
            </a:r>
            <a:r>
              <a:rPr lang="en-US" dirty="0"/>
              <a:t>Domain Object Modeling. 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zh-CN" altLang="en-US" dirty="0"/>
              <a:t>领域实体模型 </a:t>
            </a:r>
            <a:r>
              <a:rPr lang="en-US" dirty="0"/>
              <a:t>Domain Object Modeling </a:t>
            </a:r>
            <a:r>
              <a:rPr lang="zh-CN" altLang="en-US" dirty="0"/>
              <a:t>现实世界是怎样的，有什么实体，他们的静态和动态关系是怎样的？在这个模型上面，我们才能系统地开发和增加功能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功能驱动地开发 </a:t>
            </a:r>
            <a:r>
              <a:rPr lang="en-US" altLang="zh-CN" dirty="0"/>
              <a:t>- </a:t>
            </a:r>
            <a:r>
              <a:rPr lang="zh-CN" altLang="en-US" dirty="0"/>
              <a:t> </a:t>
            </a:r>
            <a:r>
              <a:rPr lang="en-US" dirty="0"/>
              <a:t>Developing by Feature. 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zh-CN" altLang="en-US" dirty="0"/>
              <a:t>如果功能太复杂，我们就把它分解，直到能在较短时间完成（两周）。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模块的负责人 </a:t>
            </a:r>
            <a:r>
              <a:rPr lang="en-US" altLang="zh-CN" dirty="0"/>
              <a:t>- </a:t>
            </a:r>
            <a:r>
              <a:rPr lang="en-US" dirty="0"/>
              <a:t>Individual Class (Code) Ownership. 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zh-CN" altLang="en-US" dirty="0"/>
              <a:t>每个模块都有单一的负责人，此人负责这个模块（类）的语义完整性和一致性。（不能因为实现的方便，胡乱添加功能，导致一个模块的内在逻辑受到破坏）</a:t>
            </a:r>
            <a:endParaRPr lang="en-US" dirty="0"/>
          </a:p>
          <a:p>
            <a:pPr marL="118872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功能小组 </a:t>
            </a:r>
            <a:r>
              <a:rPr lang="en-US" altLang="zh-CN" dirty="0"/>
              <a:t>- </a:t>
            </a:r>
            <a:r>
              <a:rPr lang="zh-CN" altLang="en-US" dirty="0"/>
              <a:t> </a:t>
            </a:r>
            <a:r>
              <a:rPr lang="en-US" dirty="0"/>
              <a:t>Feature Teams. 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zh-CN" altLang="en-US" dirty="0"/>
              <a:t>小团队，动态组合，平等讨论、合作完成功能。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8348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FDD –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复审 </a:t>
            </a:r>
            <a:r>
              <a:rPr lang="en-US" dirty="0"/>
              <a:t>Inspections. </a:t>
            </a:r>
          </a:p>
          <a:p>
            <a:pPr marL="400050" lvl="1" indent="0">
              <a:buNone/>
            </a:pPr>
            <a:r>
              <a:rPr lang="zh-CN" altLang="en-US" dirty="0"/>
              <a:t>设计，代码复审 争取早日发现问题</a:t>
            </a:r>
            <a:endParaRPr lang="en-US" altLang="zh-CN" dirty="0"/>
          </a:p>
          <a:p>
            <a:pPr marL="564642" indent="-457200"/>
            <a:r>
              <a:rPr lang="zh-CN" altLang="en-US" dirty="0"/>
              <a:t>每日构建  </a:t>
            </a:r>
            <a:r>
              <a:rPr lang="en-US" dirty="0"/>
              <a:t>Regular Builds. </a:t>
            </a:r>
          </a:p>
          <a:p>
            <a:pPr marL="400050" lvl="1" indent="0">
              <a:buNone/>
            </a:pPr>
            <a:r>
              <a:rPr lang="zh-CN" altLang="en-US" dirty="0"/>
              <a:t>保证最新的版本总是可用的，早日发现系统集成方面的问题</a:t>
            </a:r>
            <a:r>
              <a:rPr lang="en-US" dirty="0"/>
              <a:t>.</a:t>
            </a:r>
          </a:p>
          <a:p>
            <a:r>
              <a:rPr lang="zh-CN" altLang="en-US" dirty="0"/>
              <a:t>经常报告进度和测试结果  </a:t>
            </a:r>
            <a:r>
              <a:rPr lang="en-US" dirty="0"/>
              <a:t>Visibility of progress and results. </a:t>
            </a:r>
          </a:p>
          <a:p>
            <a:pPr marL="400050" lvl="1" indent="0">
              <a:buNone/>
            </a:pPr>
            <a:r>
              <a:rPr lang="zh-CN" altLang="en-US"/>
              <a:t>这样相关角色能知道团队的进度，问题，并做好应对，降低风险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147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2A2A7-AE18-46D6-829E-6B7B32A23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81499-723F-42F3-9E4D-02D3CE2EC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http://www.cnblogs.com/xinz/p/3855296.html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08581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j-ea"/>
              </a:rPr>
              <a:t>软件设计与实现</a:t>
            </a:r>
            <a:endParaRPr altLang="zh-CN" dirty="0">
              <a:latin typeface="+mj-ea"/>
            </a:endParaRPr>
          </a:p>
        </p:txBody>
      </p:sp>
      <p:sp>
        <p:nvSpPr>
          <p:cNvPr id="6146" name="Subtitl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邹欣</a:t>
            </a:r>
            <a:endParaRPr lang="en-US" altLang="zh-CN" dirty="0"/>
          </a:p>
          <a:p>
            <a:pPr eaLnBrk="1" hangingPunct="1"/>
            <a:r>
              <a:rPr lang="zh-CN" altLang="en-US" dirty="0"/>
              <a:t>构建之法 </a:t>
            </a:r>
            <a:r>
              <a:rPr lang="en-US" altLang="zh-CN" dirty="0"/>
              <a:t>– </a:t>
            </a:r>
            <a:r>
              <a:rPr lang="zh-CN" altLang="en-US" dirty="0"/>
              <a:t>现代软件工程</a:t>
            </a:r>
            <a:endParaRPr lang="en-US" altLang="zh-CN" dirty="0"/>
          </a:p>
          <a:p>
            <a:pPr eaLnBrk="1" hangingPunct="1"/>
            <a:r>
              <a:rPr lang="en-US" altLang="zh-CN"/>
              <a:t>2019</a:t>
            </a:r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函数式编程的性质</a:t>
            </a:r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838199" y="1700213"/>
            <a:ext cx="10288281" cy="4411662"/>
          </a:xfrm>
        </p:spPr>
        <p:txBody>
          <a:bodyPr vert="horz" wrap="square" lIns="91440" tIns="45720" rIns="91440" bIns="45720" anchor="t"/>
          <a:lstStyle/>
          <a:p>
            <a:r>
              <a:rPr lang="zh-CN" altLang="en-US" dirty="0"/>
              <a:t>由于变量不可变，纯函数编程语言无法实现循环，这是因为</a:t>
            </a:r>
            <a:r>
              <a:rPr lang="en-US" altLang="zh-CN" dirty="0"/>
              <a:t>f</a:t>
            </a:r>
            <a:r>
              <a:rPr lang="zh-CN" altLang="en-US" dirty="0"/>
              <a:t>or循环使用可变的状态作为计数器，而</a:t>
            </a:r>
            <a:r>
              <a:rPr lang="en-US" altLang="zh-CN" dirty="0"/>
              <a:t>w</a:t>
            </a:r>
            <a:r>
              <a:rPr lang="zh-CN" altLang="en-US" dirty="0"/>
              <a:t>hile循环或</a:t>
            </a:r>
            <a:r>
              <a:rPr lang="en-US" altLang="zh-CN" dirty="0"/>
              <a:t>d</a:t>
            </a:r>
            <a:r>
              <a:rPr lang="zh-CN" altLang="en-US" dirty="0"/>
              <a:t>o</a:t>
            </a:r>
            <a:r>
              <a:rPr lang="en-US" altLang="zh-CN" dirty="0"/>
              <a:t>-w</a:t>
            </a:r>
            <a:r>
              <a:rPr lang="zh-CN" altLang="en-US" dirty="0"/>
              <a:t>hile循环需要可变的状态作为跳出循环的条件。因此在函数式语言里就只能使用递归来解决迭代问题，这使得函数式编程严重依赖递归。</a:t>
            </a:r>
          </a:p>
        </p:txBody>
      </p:sp>
    </p:spTree>
  </p:cSld>
  <p:clrMapOvr>
    <a:masterClrMapping/>
  </p:clrMapOvr>
  <p:transition spd="slow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j-ea"/>
              </a:rPr>
              <a:t>概要</a:t>
            </a:r>
            <a:endParaRPr lang="en-US" altLang="zh-CN" dirty="0">
              <a:latin typeface="+mj-ea"/>
            </a:endParaRP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dirty="0"/>
              <a:t>分析和设计方法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图形建模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表达数据的流动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表达控制流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统一的表达方式（</a:t>
            </a:r>
            <a:r>
              <a:rPr lang="en-US" altLang="zh-CN" dirty="0"/>
              <a:t>UML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其他设计方法</a:t>
            </a:r>
            <a:endParaRPr lang="en-US" altLang="zh-CN" dirty="0"/>
          </a:p>
          <a:p>
            <a:pPr lvl="2">
              <a:lnSpc>
                <a:spcPct val="120000"/>
              </a:lnSpc>
            </a:pPr>
            <a:r>
              <a:rPr lang="zh-CN" altLang="en-US" dirty="0"/>
              <a:t>形式化的方法</a:t>
            </a:r>
            <a:endParaRPr lang="en-US" altLang="zh-CN" dirty="0"/>
          </a:p>
          <a:p>
            <a:pPr lvl="2">
              <a:lnSpc>
                <a:spcPct val="120000"/>
              </a:lnSpc>
            </a:pPr>
            <a:r>
              <a:rPr lang="zh-CN" altLang="en-US" dirty="0"/>
              <a:t>文学化编程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从</a:t>
            </a:r>
            <a:r>
              <a:rPr lang="en-US" altLang="zh-CN" dirty="0"/>
              <a:t>Spec </a:t>
            </a:r>
            <a:r>
              <a:rPr lang="zh-CN" altLang="en-US" dirty="0"/>
              <a:t>到实现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标准工作流程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开发阶段的日常管理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源代码管理</a:t>
            </a:r>
            <a:endParaRPr lang="en-US" altLang="zh-CN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 </a:t>
            </a:r>
            <a:r>
              <a:rPr lang="en-US" altLang="zh-CN" dirty="0"/>
              <a:t>– </a:t>
            </a:r>
            <a:r>
              <a:rPr lang="zh-CN" altLang="en-US" dirty="0"/>
              <a:t>让每一个齿轮转起来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1" y="1600200"/>
            <a:ext cx="785404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剖析的对象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每个团队挑选一个项目</a:t>
            </a:r>
            <a:endParaRPr lang="en-US" altLang="zh-CN" dirty="0"/>
          </a:p>
          <a:p>
            <a:pPr lvl="1"/>
            <a:r>
              <a:rPr lang="zh-CN" altLang="en-US" dirty="0"/>
              <a:t>你自己团队的项目，或者是下面典型项目之一</a:t>
            </a:r>
            <a:endParaRPr lang="en-US" altLang="zh-CN" dirty="0"/>
          </a:p>
          <a:p>
            <a:pPr lvl="2"/>
            <a:r>
              <a:rPr lang="zh-CN" altLang="en-US" dirty="0"/>
              <a:t>大学图书馆管理系统</a:t>
            </a:r>
            <a:endParaRPr lang="en-US" altLang="zh-CN" dirty="0"/>
          </a:p>
          <a:p>
            <a:pPr lvl="2"/>
            <a:r>
              <a:rPr lang="zh-CN" altLang="en-US" dirty="0"/>
              <a:t>简化的微博（社交软件系统）</a:t>
            </a:r>
            <a:endParaRPr lang="en-US" altLang="zh-CN" dirty="0"/>
          </a:p>
          <a:p>
            <a:pPr lvl="2"/>
            <a:r>
              <a:rPr lang="en-US" altLang="zh-CN" dirty="0"/>
              <a:t>Cnblogs.com </a:t>
            </a:r>
            <a:r>
              <a:rPr lang="zh-CN" altLang="en-US" dirty="0"/>
              <a:t>的博客</a:t>
            </a:r>
            <a:r>
              <a:rPr lang="en-US" altLang="zh-CN" dirty="0"/>
              <a:t>+</a:t>
            </a:r>
            <a:r>
              <a:rPr lang="zh-CN" altLang="en-US" dirty="0"/>
              <a:t>社交系统</a:t>
            </a:r>
            <a:endParaRPr lang="en-US" altLang="zh-CN" dirty="0"/>
          </a:p>
          <a:p>
            <a:pPr lvl="2"/>
            <a:r>
              <a:rPr lang="zh-CN" altLang="en-US" dirty="0"/>
              <a:t>小学生算术练习</a:t>
            </a:r>
            <a:r>
              <a:rPr lang="en-US" altLang="zh-CN" dirty="0"/>
              <a:t>App</a:t>
            </a:r>
            <a:r>
              <a:rPr lang="zh-CN" altLang="en-US" dirty="0"/>
              <a:t> （四则运算</a:t>
            </a:r>
            <a:r>
              <a:rPr lang="en-US" altLang="zh-CN" dirty="0"/>
              <a:t>+</a:t>
            </a:r>
            <a:r>
              <a:rPr lang="zh-CN" altLang="en-US" dirty="0"/>
              <a:t>打分</a:t>
            </a:r>
            <a:r>
              <a:rPr lang="en-US" altLang="zh-CN" dirty="0"/>
              <a:t>+</a:t>
            </a:r>
            <a:r>
              <a:rPr lang="zh-CN" altLang="en-US" dirty="0"/>
              <a:t>跟踪成绩</a:t>
            </a:r>
            <a:r>
              <a:rPr lang="en-US" altLang="zh-CN" dirty="0"/>
              <a:t>+</a:t>
            </a:r>
            <a:r>
              <a:rPr lang="zh-CN" altLang="en-US" dirty="0"/>
              <a:t>报告家长）</a:t>
            </a:r>
            <a:endParaRPr lang="en-US" altLang="zh-CN" dirty="0"/>
          </a:p>
          <a:p>
            <a:r>
              <a:rPr lang="zh-CN" altLang="en-US" dirty="0"/>
              <a:t>列出各种类型的用户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5426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设计与实现阶段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在“需求分析”阶段，我们要搞清楚：</a:t>
            </a:r>
          </a:p>
          <a:p>
            <a:pPr lvl="1"/>
            <a:r>
              <a:rPr lang="zh-CN" altLang="en-US" dirty="0"/>
              <a:t>在问题领域中的现实世界里，都有哪些实体，如何抽象出我们真正关心的属性，实体 之间的关系是什么，在这个基础上，用户的需求是什么，软件如何解决用户的需求。</a:t>
            </a:r>
          </a:p>
          <a:p>
            <a:r>
              <a:rPr lang="zh-CN" altLang="en-US" dirty="0"/>
              <a:t>在“设计与实现阶段”，我们要搞清楚：</a:t>
            </a:r>
          </a:p>
          <a:p>
            <a:pPr lvl="1"/>
            <a:r>
              <a:rPr lang="zh-CN" altLang="en-US" dirty="0"/>
              <a:t>软件是怎么解决这些需求的？</a:t>
            </a:r>
          </a:p>
          <a:p>
            <a:r>
              <a:rPr lang="zh-CN" altLang="en-US" dirty="0"/>
              <a:t>在“测试”和“发布”阶段，我们要搞清楚：</a:t>
            </a:r>
          </a:p>
          <a:p>
            <a:pPr lvl="1"/>
            <a:r>
              <a:rPr lang="zh-CN" altLang="en-US" dirty="0"/>
              <a:t>软件真的解决了这些需求了么？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0385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抽象方法</a:t>
            </a:r>
            <a:r>
              <a:rPr lang="en-US" altLang="zh-CN" dirty="0"/>
              <a:t> – </a:t>
            </a:r>
            <a:r>
              <a:rPr lang="zh-CN" altLang="en-US" dirty="0"/>
              <a:t>分析建模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通用</a:t>
            </a:r>
            <a:endParaRPr lang="en-US" altLang="zh-CN" dirty="0"/>
          </a:p>
          <a:p>
            <a:pPr lvl="1"/>
            <a:r>
              <a:rPr lang="zh-CN" altLang="en-US" dirty="0"/>
              <a:t>用例 和 用例图</a:t>
            </a:r>
            <a:endParaRPr lang="en-US" altLang="zh-CN" dirty="0"/>
          </a:p>
          <a:p>
            <a:pPr lvl="1"/>
            <a:r>
              <a:rPr lang="zh-CN" altLang="en-US" dirty="0"/>
              <a:t>活动图 </a:t>
            </a:r>
            <a:r>
              <a:rPr lang="en-US" altLang="zh-CN" dirty="0"/>
              <a:t>(activity diagram)</a:t>
            </a:r>
          </a:p>
          <a:p>
            <a:r>
              <a:rPr lang="zh-CN" altLang="en-US" dirty="0"/>
              <a:t>结构化分析</a:t>
            </a:r>
            <a:endParaRPr lang="en-US" altLang="zh-CN" dirty="0"/>
          </a:p>
          <a:p>
            <a:pPr lvl="1"/>
            <a:r>
              <a:rPr lang="zh-CN" altLang="en-US" dirty="0"/>
              <a:t>数据图</a:t>
            </a:r>
            <a:endParaRPr lang="en-US" altLang="zh-CN" dirty="0"/>
          </a:p>
          <a:p>
            <a:pPr lvl="1"/>
            <a:r>
              <a:rPr lang="en-US" altLang="zh-CN" dirty="0"/>
              <a:t>ERD </a:t>
            </a:r>
            <a:r>
              <a:rPr lang="zh-CN" altLang="en-US" dirty="0"/>
              <a:t>图</a:t>
            </a:r>
            <a:endParaRPr lang="en-US" altLang="zh-CN" dirty="0"/>
          </a:p>
          <a:p>
            <a:pPr lvl="1"/>
            <a:r>
              <a:rPr lang="zh-CN" altLang="en-US" dirty="0"/>
              <a:t>数据流图</a:t>
            </a:r>
            <a:endParaRPr lang="en-US" dirty="0"/>
          </a:p>
          <a:p>
            <a:r>
              <a:rPr lang="zh-CN" altLang="en-US" dirty="0"/>
              <a:t>面向对象的分析</a:t>
            </a:r>
            <a:endParaRPr lang="en-US" altLang="zh-CN" dirty="0"/>
          </a:p>
          <a:p>
            <a:pPr lvl="1"/>
            <a:r>
              <a:rPr lang="zh-CN" altLang="en-US" dirty="0"/>
              <a:t>类图 </a:t>
            </a:r>
            <a:r>
              <a:rPr lang="en-US" altLang="zh-CN" dirty="0"/>
              <a:t>(class diagrams)</a:t>
            </a:r>
          </a:p>
          <a:p>
            <a:pPr lvl="1"/>
            <a:r>
              <a:rPr lang="zh-CN" altLang="en-US" dirty="0"/>
              <a:t>顺序图</a:t>
            </a:r>
            <a:r>
              <a:rPr lang="en-US" altLang="zh-CN" dirty="0"/>
              <a:t>(sequence diagram)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842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用例 </a:t>
            </a:r>
            <a:r>
              <a:rPr lang="en-US" altLang="zh-CN" dirty="0"/>
              <a:t>– use case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能够简明地描述了产品系统之外的角色（</a:t>
            </a:r>
            <a:r>
              <a:rPr lang="en-US" altLang="zh-CN" dirty="0"/>
              <a:t>actor</a:t>
            </a:r>
            <a:r>
              <a:rPr lang="zh-CN" altLang="en-US" dirty="0"/>
              <a:t>）和系统要做的事情（</a:t>
            </a:r>
            <a:r>
              <a:rPr lang="en-US" altLang="zh-CN" dirty="0"/>
              <a:t>use-cases)</a:t>
            </a:r>
          </a:p>
          <a:p>
            <a:r>
              <a:rPr lang="zh-CN" altLang="en-US" dirty="0"/>
              <a:t>系统内部的细节被忽略了</a:t>
            </a:r>
            <a:endParaRPr lang="en-US" altLang="zh-CN" dirty="0"/>
          </a:p>
          <a:p>
            <a:r>
              <a:rPr lang="zh-CN" altLang="en-US" dirty="0"/>
              <a:t>角色（</a:t>
            </a:r>
            <a:r>
              <a:rPr lang="en-US" altLang="zh-CN" dirty="0"/>
              <a:t>actor</a:t>
            </a:r>
            <a:r>
              <a:rPr lang="zh-CN" altLang="en-US" dirty="0"/>
              <a:t>）代表了系统之外的人，设备，或者其他系统</a:t>
            </a:r>
            <a:endParaRPr lang="en-US" altLang="zh-CN" dirty="0"/>
          </a:p>
          <a:p>
            <a:r>
              <a:rPr lang="zh-CN" altLang="en-US" dirty="0"/>
              <a:t>一个场景</a:t>
            </a:r>
            <a:r>
              <a:rPr lang="en-US" altLang="zh-CN" dirty="0"/>
              <a:t>(scenario) </a:t>
            </a:r>
            <a:r>
              <a:rPr lang="zh-CN" altLang="en-US" dirty="0"/>
              <a:t>描述了为实现某个功能需求而发生的一连串系统和角色的交互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5957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怎么写一个用例</a:t>
            </a:r>
            <a:r>
              <a:rPr lang="en-US" altLang="zh-CN" dirty="0"/>
              <a:t>?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角色要做什么事情？</a:t>
            </a:r>
            <a:endParaRPr lang="en-US" altLang="zh-CN" dirty="0"/>
          </a:p>
          <a:p>
            <a:r>
              <a:rPr lang="zh-CN" altLang="en-US" dirty="0"/>
              <a:t>角色要从系统中获取什么信息？产生什么信息？改变什么信息？</a:t>
            </a:r>
            <a:endParaRPr lang="en-US" altLang="zh-CN" dirty="0"/>
          </a:p>
          <a:p>
            <a:r>
              <a:rPr lang="zh-CN" altLang="en-US" dirty="0"/>
              <a:t>角色要告诉系统外界的变化么？什么变化？</a:t>
            </a:r>
            <a:endParaRPr lang="en-US" altLang="zh-CN" dirty="0"/>
          </a:p>
          <a:p>
            <a:r>
              <a:rPr lang="zh-CN" altLang="en-US" dirty="0"/>
              <a:t>如果出现意外情况， 角色希望听到报告么？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2402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用例的格式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用例</a:t>
            </a:r>
            <a:endParaRPr lang="en-US" altLang="zh-CN" dirty="0"/>
          </a:p>
          <a:p>
            <a:pPr lvl="1"/>
            <a:r>
              <a:rPr lang="zh-CN" altLang="en-US" dirty="0"/>
              <a:t>名字</a:t>
            </a:r>
            <a:endParaRPr lang="en-US" altLang="zh-CN" dirty="0"/>
          </a:p>
          <a:p>
            <a:pPr lvl="1"/>
            <a:r>
              <a:rPr lang="zh-CN" altLang="en-US" dirty="0"/>
              <a:t>描述：一句话把场景说清楚</a:t>
            </a:r>
            <a:endParaRPr lang="en-US" altLang="zh-CN" dirty="0"/>
          </a:p>
          <a:p>
            <a:pPr lvl="1"/>
            <a:r>
              <a:rPr lang="zh-CN" altLang="en-US" dirty="0"/>
              <a:t>角色：谁？</a:t>
            </a:r>
            <a:endParaRPr lang="en-US" altLang="zh-CN" dirty="0"/>
          </a:p>
          <a:p>
            <a:pPr lvl="1"/>
            <a:r>
              <a:rPr lang="zh-CN" altLang="en-US" dirty="0"/>
              <a:t>前置条件：在场景开始之前，需要发生什么事情？什么条件必须存在？</a:t>
            </a:r>
            <a:endParaRPr lang="en-US" altLang="zh-CN" dirty="0"/>
          </a:p>
          <a:p>
            <a:pPr lvl="1"/>
            <a:r>
              <a:rPr lang="zh-CN" altLang="en-US" dirty="0"/>
              <a:t>主要场景：主要的事件</a:t>
            </a:r>
            <a:endParaRPr lang="en-US" altLang="zh-CN" dirty="0"/>
          </a:p>
          <a:p>
            <a:pPr lvl="1"/>
            <a:r>
              <a:rPr lang="zh-CN" altLang="en-US" dirty="0"/>
              <a:t>例外：会出什么问题？</a:t>
            </a:r>
            <a:endParaRPr lang="en-US" altLang="zh-CN" dirty="0"/>
          </a:p>
          <a:p>
            <a:r>
              <a:rPr lang="zh-CN" altLang="en-US" dirty="0"/>
              <a:t>用例图（</a:t>
            </a:r>
            <a:r>
              <a:rPr lang="en-US" altLang="zh-CN" dirty="0"/>
              <a:t>UCD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用图的形式表现用例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494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用例练习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用你们的实际项目做练习，写下用例，画出用例图，马上发布到博客。 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3541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对于复杂的用例，用户和系统的交互比较复杂，可以用类似流程图的方式来展现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755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teach">
      <a:dk1>
        <a:srgbClr val="11344A"/>
      </a:dk1>
      <a:lt1>
        <a:srgbClr val="E6F5FF"/>
      </a:lt1>
      <a:dk2>
        <a:srgbClr val="11344A"/>
      </a:dk2>
      <a:lt2>
        <a:srgbClr val="E6F5FF"/>
      </a:lt2>
      <a:accent1>
        <a:srgbClr val="115D8A"/>
      </a:accent1>
      <a:accent2>
        <a:srgbClr val="19B5CA"/>
      </a:accent2>
      <a:accent3>
        <a:srgbClr val="FFCA0F"/>
      </a:accent3>
      <a:accent4>
        <a:srgbClr val="D28527"/>
      </a:accent4>
      <a:accent5>
        <a:srgbClr val="CE2424"/>
      </a:accent5>
      <a:accent6>
        <a:srgbClr val="37990E"/>
      </a:accent6>
      <a:hlink>
        <a:srgbClr val="0563C1"/>
      </a:hlink>
      <a:folHlink>
        <a:srgbClr val="954F72"/>
      </a:folHlink>
    </a:clrScheme>
    <a:fontScheme name="teach">
      <a:majorFont>
        <a:latin typeface="Candara"/>
        <a:ea typeface="微软雅黑"/>
        <a:cs typeface=""/>
      </a:majorFont>
      <a:minorFont>
        <a:latin typeface="Candar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Yahei Light+Corbel">
      <a:majorFont>
        <a:latin typeface="Corbel"/>
        <a:ea typeface="Microsoft YaHei Light"/>
        <a:cs typeface=""/>
      </a:majorFont>
      <a:minorFont>
        <a:latin typeface="Corbel"/>
        <a:ea typeface="Microsoft YaHei UI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3060</TotalTime>
  <Words>6922</Words>
  <Application>Microsoft Office PowerPoint</Application>
  <PresentationFormat>宽屏</PresentationFormat>
  <Paragraphs>824</Paragraphs>
  <Slides>132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132</vt:i4>
      </vt:variant>
    </vt:vector>
  </HeadingPairs>
  <TitlesOfParts>
    <vt:vector size="144" baseType="lpstr">
      <vt:lpstr>Microsoft YaHei Light</vt:lpstr>
      <vt:lpstr>Microsoft YaHei UI</vt:lpstr>
      <vt:lpstr>等线</vt:lpstr>
      <vt:lpstr>隶书</vt:lpstr>
      <vt:lpstr>宋体</vt:lpstr>
      <vt:lpstr>微软雅黑</vt:lpstr>
      <vt:lpstr>Arial</vt:lpstr>
      <vt:lpstr>Candara</vt:lpstr>
      <vt:lpstr>Corbel</vt:lpstr>
      <vt:lpstr>Wingdings</vt:lpstr>
      <vt:lpstr>Office 主题​​</vt:lpstr>
      <vt:lpstr>Depth</vt:lpstr>
      <vt:lpstr>程序设计进阶与实践</vt:lpstr>
      <vt:lpstr>时间安排</vt:lpstr>
      <vt:lpstr>程序示例</vt:lpstr>
      <vt:lpstr>函数式编程</vt:lpstr>
      <vt:lpstr>什么是函数式编程？</vt:lpstr>
      <vt:lpstr>什么是函数式编程？</vt:lpstr>
      <vt:lpstr>什么是函数式编程？</vt:lpstr>
      <vt:lpstr>函数式编程的性质</vt:lpstr>
      <vt:lpstr>函数式编程的性质</vt:lpstr>
      <vt:lpstr>函数式编程的性质</vt:lpstr>
      <vt:lpstr>函数式编程的性质</vt:lpstr>
      <vt:lpstr>函数式编程的性质</vt:lpstr>
      <vt:lpstr>函数式编程的性质</vt:lpstr>
      <vt:lpstr>函数式编程的优点</vt:lpstr>
      <vt:lpstr>Scheme</vt:lpstr>
      <vt:lpstr>Scheme</vt:lpstr>
      <vt:lpstr>Scheme的特点</vt:lpstr>
      <vt:lpstr>表达式</vt:lpstr>
      <vt:lpstr>表达式</vt:lpstr>
      <vt:lpstr>特殊形式</vt:lpstr>
      <vt:lpstr>特殊形式</vt:lpstr>
      <vt:lpstr>特殊形式</vt:lpstr>
      <vt:lpstr>特殊形式</vt:lpstr>
      <vt:lpstr>特殊形式-define</vt:lpstr>
      <vt:lpstr>特殊形式-define</vt:lpstr>
      <vt:lpstr>特殊形式-define</vt:lpstr>
      <vt:lpstr>Lambda</vt:lpstr>
      <vt:lpstr>Scheme Lists</vt:lpstr>
      <vt:lpstr>Scheme Lists</vt:lpstr>
      <vt:lpstr>Scheme Lists</vt:lpstr>
      <vt:lpstr>Symbolic Programming</vt:lpstr>
      <vt:lpstr>Symbolic Programming</vt:lpstr>
      <vt:lpstr>程序语言</vt:lpstr>
      <vt:lpstr>PowerPoint 演示文稿</vt:lpstr>
      <vt:lpstr>元语言的抽象</vt:lpstr>
      <vt:lpstr>元语言的抽象</vt:lpstr>
      <vt:lpstr>典型用户和场景</vt:lpstr>
      <vt:lpstr>需求 – 都按照用户的要求来？</vt:lpstr>
      <vt:lpstr>Scenario != sum(functions)</vt:lpstr>
      <vt:lpstr>PowerPoint 演示文稿</vt:lpstr>
      <vt:lpstr>Example 1</vt:lpstr>
      <vt:lpstr>Example 2</vt:lpstr>
      <vt:lpstr>Scenario ！= demo</vt:lpstr>
      <vt:lpstr>Example 3</vt:lpstr>
      <vt:lpstr>Example 4</vt:lpstr>
      <vt:lpstr>PowerPoint 演示文稿</vt:lpstr>
      <vt:lpstr>Working like that for 8 hours?</vt:lpstr>
      <vt:lpstr>Example 5</vt:lpstr>
      <vt:lpstr>Features have to work together, seamlessly</vt:lpstr>
      <vt:lpstr>Kindle for PC</vt:lpstr>
      <vt:lpstr>Persona &amp; Scenario</vt:lpstr>
      <vt:lpstr>Persona – used in Visual Studio</vt:lpstr>
      <vt:lpstr>典型用户 – Visual Studio</vt:lpstr>
      <vt:lpstr>典型用户 – Visual Studio</vt:lpstr>
      <vt:lpstr>典型用户 – Visual Studio</vt:lpstr>
      <vt:lpstr>产品不是为所有人服务的</vt:lpstr>
      <vt:lpstr>典型场景</vt:lpstr>
      <vt:lpstr>实践环节 – 典型场景下的典型用户 客户的任务和困难</vt:lpstr>
      <vt:lpstr>实践：找到最困难，最典型的场景</vt:lpstr>
      <vt:lpstr>探究客户到底需要什么？</vt:lpstr>
      <vt:lpstr>实践：继续描述典型场景</vt:lpstr>
      <vt:lpstr>MVP  vs. MBP</vt:lpstr>
      <vt:lpstr>用户/需求分析</vt:lpstr>
      <vt:lpstr>Anita – Senior Research</vt:lpstr>
      <vt:lpstr>John – Junior Researcher</vt:lpstr>
      <vt:lpstr>John - Scenarios</vt:lpstr>
      <vt:lpstr>Brian – student</vt:lpstr>
      <vt:lpstr>Brian - Scenarios</vt:lpstr>
      <vt:lpstr>用例 Use Case</vt:lpstr>
      <vt:lpstr>Scenario = User Story</vt:lpstr>
      <vt:lpstr>规格说明书</vt:lpstr>
      <vt:lpstr>Spec</vt:lpstr>
      <vt:lpstr>Spec Exercise – round 1</vt:lpstr>
      <vt:lpstr>Spec Exercise – Round 2</vt:lpstr>
      <vt:lpstr>Assumptions</vt:lpstr>
      <vt:lpstr>If user follows your spec… </vt:lpstr>
      <vt:lpstr>Does it have to be so complicated?</vt:lpstr>
      <vt:lpstr>Does your spec cover this?</vt:lpstr>
      <vt:lpstr>Is this ok?</vt:lpstr>
      <vt:lpstr>Final round</vt:lpstr>
      <vt:lpstr>Spec as clear as this?</vt:lpstr>
      <vt:lpstr>Functional Spec</vt:lpstr>
      <vt:lpstr>设计方法论介绍</vt:lpstr>
      <vt:lpstr>功能驱动的开发 FDD</vt:lpstr>
      <vt:lpstr>Design &amp; Build</vt:lpstr>
      <vt:lpstr>FDD – Best Practices</vt:lpstr>
      <vt:lpstr>FDD – Best Practices</vt:lpstr>
      <vt:lpstr>讨论</vt:lpstr>
      <vt:lpstr>软件设计与实现</vt:lpstr>
      <vt:lpstr>概要</vt:lpstr>
      <vt:lpstr>实现 – 让每一个齿轮转起来</vt:lpstr>
      <vt:lpstr>剖析的对象</vt:lpstr>
      <vt:lpstr>设计与实现阶段</vt:lpstr>
      <vt:lpstr>抽象方法 – 分析建模</vt:lpstr>
      <vt:lpstr>用例 – use case</vt:lpstr>
      <vt:lpstr>怎么写一个用例?</vt:lpstr>
      <vt:lpstr>用例的格式</vt:lpstr>
      <vt:lpstr>用例练习</vt:lpstr>
      <vt:lpstr>Activity Diagrams</vt:lpstr>
      <vt:lpstr>DFD – Data Flow Diagrams</vt:lpstr>
      <vt:lpstr>最上层DFD </vt:lpstr>
      <vt:lpstr>图书管理系统</vt:lpstr>
      <vt:lpstr>数据流分析</vt:lpstr>
      <vt:lpstr>DFD 和安全分析</vt:lpstr>
      <vt:lpstr>DFD 分层递进，逐步深入描述</vt:lpstr>
      <vt:lpstr>面向对象/结构化的分析</vt:lpstr>
      <vt:lpstr>类 和 对象</vt:lpstr>
      <vt:lpstr>怎么从现实世界中得到类？</vt:lpstr>
      <vt:lpstr>构建OO模型</vt:lpstr>
      <vt:lpstr>在分析过程中要注意</vt:lpstr>
      <vt:lpstr>（继续）</vt:lpstr>
      <vt:lpstr>UML – 统一的建模语言</vt:lpstr>
      <vt:lpstr>UML – 模型</vt:lpstr>
      <vt:lpstr>模型都有哪些呢？</vt:lpstr>
      <vt:lpstr>各种UML的介绍</vt:lpstr>
      <vt:lpstr>图形化建模工具的优点和局限  对于这些图形化的辅助工具的价值，不同的人有不同的看法。 像任何新技术一样，以UML为代表的图形化分析方法的确解决了不少实际问题，但是也引发了一些误解、误用、狂热和 “银弹” 的信仰。 </vt:lpstr>
      <vt:lpstr>其他设计方法</vt:lpstr>
      <vt:lpstr>设计方法 – 抽象</vt:lpstr>
      <vt:lpstr>抽象为同一问题</vt:lpstr>
      <vt:lpstr>形象地表达</vt:lpstr>
      <vt:lpstr>课堂练习</vt:lpstr>
      <vt:lpstr>课堂练习</vt:lpstr>
      <vt:lpstr>课堂练习</vt:lpstr>
      <vt:lpstr>从Spec 到实现</vt:lpstr>
      <vt:lpstr>高质量的开发流程的特点</vt:lpstr>
      <vt:lpstr>构建大师， 小强地狱</vt:lpstr>
      <vt:lpstr>源代码管理</vt:lpstr>
      <vt:lpstr>请每个团队简述一个问题的回答</vt:lpstr>
      <vt:lpstr>课堂练习</vt:lpstr>
      <vt:lpstr>讨论</vt:lpstr>
      <vt:lpstr>backup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程序设计进阶与实践</dc:title>
  <dc:creator>gzsun</dc:creator>
  <cp:lastModifiedBy>gzsun</cp:lastModifiedBy>
  <cp:revision>65</cp:revision>
  <dcterms:created xsi:type="dcterms:W3CDTF">2022-03-14T04:46:40Z</dcterms:created>
  <dcterms:modified xsi:type="dcterms:W3CDTF">2022-05-09T03:06:38Z</dcterms:modified>
</cp:coreProperties>
</file>